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304" r:id="rId34"/>
    <p:sldId id="305" r:id="rId35"/>
    <p:sldId id="306" r:id="rId36"/>
    <p:sldId id="307" r:id="rId37"/>
    <p:sldId id="308" r:id="rId38"/>
    <p:sldId id="288" r:id="rId39"/>
    <p:sldId id="289" r:id="rId40"/>
    <p:sldId id="290" r:id="rId41"/>
    <p:sldId id="291" r:id="rId42"/>
    <p:sldId id="292" r:id="rId43"/>
    <p:sldId id="293" r:id="rId44"/>
    <p:sldId id="295" r:id="rId45"/>
    <p:sldId id="296" r:id="rId46"/>
    <p:sldId id="297" r:id="rId47"/>
    <p:sldId id="298" r:id="rId48"/>
    <p:sldId id="299" r:id="rId49"/>
    <p:sldId id="300" r:id="rId50"/>
    <p:sldId id="301" r:id="rId51"/>
    <p:sldId id="302" r:id="rId52"/>
    <p:sldId id="303" r:id="rId53"/>
    <p:sldId id="311" r:id="rId54"/>
    <p:sldId id="309" r:id="rId55"/>
    <p:sldId id="310" r:id="rId56"/>
    <p:sldId id="312" r:id="rId57"/>
    <p:sldId id="313" r:id="rId58"/>
    <p:sldId id="318" r:id="rId59"/>
    <p:sldId id="319" r:id="rId60"/>
    <p:sldId id="320" r:id="rId61"/>
    <p:sldId id="321" r:id="rId62"/>
    <p:sldId id="322" r:id="rId63"/>
    <p:sldId id="323" r:id="rId64"/>
    <p:sldId id="314" r:id="rId65"/>
    <p:sldId id="326" r:id="rId66"/>
    <p:sldId id="325" r:id="rId67"/>
    <p:sldId id="324" r:id="rId68"/>
    <p:sldId id="315" r:id="rId69"/>
    <p:sldId id="316" r:id="rId70"/>
    <p:sldId id="317"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4046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905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1236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3349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3869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386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761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546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1370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1266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25555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2172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13750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4854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203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028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7/25/2022</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775351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ADEVEN\Desktop\unit-2.PNG"/>
          <p:cNvPicPr>
            <a:picLocks noChangeAspect="1" noChangeArrowheads="1"/>
          </p:cNvPicPr>
          <p:nvPr/>
        </p:nvPicPr>
        <p:blipFill>
          <a:blip r:embed="rId2"/>
          <a:srcRect/>
          <a:stretch>
            <a:fillRect/>
          </a:stretch>
        </p:blipFill>
        <p:spPr bwMode="auto">
          <a:xfrm>
            <a:off x="0" y="2133600"/>
            <a:ext cx="9138250" cy="16097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Problem Solving</a:t>
            </a:r>
            <a:endParaRPr lang="en-US" dirty="0"/>
          </a:p>
        </p:txBody>
      </p:sp>
      <p:sp>
        <p:nvSpPr>
          <p:cNvPr id="3" name="Content Placeholder 2"/>
          <p:cNvSpPr>
            <a:spLocks noGrp="1"/>
          </p:cNvSpPr>
          <p:nvPr>
            <p:ph idx="1"/>
          </p:nvPr>
        </p:nvSpPr>
        <p:spPr/>
        <p:txBody>
          <a:bodyPr/>
          <a:lstStyle/>
          <a:p>
            <a:pPr algn="just"/>
            <a:r>
              <a:rPr lang="en-US" dirty="0" smtClean="0"/>
              <a:t>A computer cannot solve a problem on its own. One has to provide step by step solutions of the problem to the computer. In fact, the task of problem solving is not that of the computer. It is </a:t>
            </a:r>
            <a:r>
              <a:rPr lang="en-US" dirty="0" smtClean="0">
                <a:solidFill>
                  <a:srgbClr val="C00000"/>
                </a:solidFill>
              </a:rPr>
              <a:t>the programmer who has to write down the solution to the problem in terms of simple operations which the computer can understand and execute</a:t>
            </a:r>
            <a:r>
              <a:rPr lang="en-US" dirty="0" smtClean="0"/>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Problem Solving</a:t>
            </a:r>
            <a:endParaRPr lang="en-US" dirty="0"/>
          </a:p>
        </p:txBody>
      </p:sp>
      <p:sp>
        <p:nvSpPr>
          <p:cNvPr id="3" name="Content Placeholder 2"/>
          <p:cNvSpPr>
            <a:spLocks noGrp="1"/>
          </p:cNvSpPr>
          <p:nvPr>
            <p:ph idx="1"/>
          </p:nvPr>
        </p:nvSpPr>
        <p:spPr/>
        <p:txBody>
          <a:bodyPr/>
          <a:lstStyle/>
          <a:p>
            <a:pPr algn="just"/>
            <a:r>
              <a:rPr lang="en-US" dirty="0" smtClean="0"/>
              <a:t>In order to solve a problem by the computer, one has to pass though certain stages or steps. They are</a:t>
            </a:r>
          </a:p>
          <a:p>
            <a:pPr lvl="2" algn="just"/>
            <a:r>
              <a:rPr lang="en-US" dirty="0" smtClean="0"/>
              <a:t> 1</a:t>
            </a:r>
            <a:r>
              <a:rPr lang="en-US" dirty="0" smtClean="0">
                <a:solidFill>
                  <a:srgbClr val="C00000"/>
                </a:solidFill>
              </a:rPr>
              <a:t>. Understanding the problem </a:t>
            </a:r>
          </a:p>
          <a:p>
            <a:pPr lvl="2" algn="just"/>
            <a:r>
              <a:rPr lang="en-US" dirty="0" smtClean="0"/>
              <a:t>2. </a:t>
            </a:r>
            <a:r>
              <a:rPr lang="en-US" dirty="0" smtClean="0">
                <a:solidFill>
                  <a:srgbClr val="00B050"/>
                </a:solidFill>
              </a:rPr>
              <a:t>Analyzing the problem </a:t>
            </a:r>
          </a:p>
          <a:p>
            <a:pPr lvl="2" algn="just"/>
            <a:r>
              <a:rPr lang="en-US" dirty="0" smtClean="0"/>
              <a:t>3</a:t>
            </a:r>
            <a:r>
              <a:rPr lang="en-US" dirty="0" smtClean="0">
                <a:solidFill>
                  <a:srgbClr val="C00000"/>
                </a:solidFill>
              </a:rPr>
              <a:t>. Developing the solution </a:t>
            </a:r>
          </a:p>
          <a:p>
            <a:pPr lvl="2" algn="just"/>
            <a:r>
              <a:rPr lang="en-US" dirty="0" smtClean="0"/>
              <a:t>4. </a:t>
            </a:r>
            <a:r>
              <a:rPr lang="en-US" dirty="0" smtClean="0">
                <a:solidFill>
                  <a:srgbClr val="00B0F0"/>
                </a:solidFill>
              </a:rPr>
              <a:t>Coding and implementation. </a:t>
            </a:r>
            <a:endParaRPr lang="en-US" dirty="0">
              <a:solidFill>
                <a:srgbClr val="00B0F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Problem Solving</a:t>
            </a:r>
            <a:endParaRPr lang="en-US" dirty="0"/>
          </a:p>
        </p:txBody>
      </p:sp>
      <p:sp>
        <p:nvSpPr>
          <p:cNvPr id="3" name="Content Placeholder 2"/>
          <p:cNvSpPr>
            <a:spLocks noGrp="1"/>
          </p:cNvSpPr>
          <p:nvPr>
            <p:ph idx="1"/>
          </p:nvPr>
        </p:nvSpPr>
        <p:spPr/>
        <p:txBody>
          <a:bodyPr>
            <a:normAutofit/>
          </a:bodyPr>
          <a:lstStyle/>
          <a:p>
            <a:pPr algn="just"/>
            <a:r>
              <a:rPr lang="en-US" dirty="0" smtClean="0"/>
              <a:t>1. </a:t>
            </a:r>
            <a:r>
              <a:rPr lang="en-US" b="1" dirty="0" smtClean="0">
                <a:solidFill>
                  <a:srgbClr val="00B0F0"/>
                </a:solidFill>
              </a:rPr>
              <a:t>Understanding the problem: </a:t>
            </a:r>
            <a:r>
              <a:rPr lang="en-US" dirty="0" smtClean="0"/>
              <a:t>Here we try to understand the problem to be solved in totally. Before with the next stage or step, we should be </a:t>
            </a:r>
            <a:r>
              <a:rPr lang="en-US" dirty="0" smtClean="0">
                <a:solidFill>
                  <a:srgbClr val="C00000"/>
                </a:solidFill>
              </a:rPr>
              <a:t>absolutely sure about the objectives of the given problem</a:t>
            </a:r>
            <a:r>
              <a:rPr lang="en-US" dirty="0" smtClean="0"/>
              <a:t>. </a:t>
            </a:r>
          </a:p>
          <a:p>
            <a:pPr algn="just"/>
            <a:r>
              <a:rPr lang="en-US" dirty="0" smtClean="0"/>
              <a:t>2. </a:t>
            </a:r>
            <a:r>
              <a:rPr lang="en-US" b="1" dirty="0" smtClean="0">
                <a:solidFill>
                  <a:srgbClr val="00B0F0"/>
                </a:solidFill>
              </a:rPr>
              <a:t>Analyzing the problem: </a:t>
            </a:r>
            <a:r>
              <a:rPr lang="en-US" dirty="0" smtClean="0"/>
              <a:t>After understanding thoroughly the problem to be solved, we look different ways of solving the problem and evaluate each of these methods. The idea here is to search an appropriate solution to the problem under consideration. The end </a:t>
            </a:r>
            <a:r>
              <a:rPr lang="en-US" dirty="0" smtClean="0">
                <a:solidFill>
                  <a:srgbClr val="00B050"/>
                </a:solidFill>
              </a:rPr>
              <a:t>result of this stage is a broad overview of the sequence of operations that are to be carries out to solve the given problem.</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Problem Solving</a:t>
            </a:r>
            <a:endParaRPr lang="en-US" dirty="0"/>
          </a:p>
        </p:txBody>
      </p:sp>
      <p:sp>
        <p:nvSpPr>
          <p:cNvPr id="3" name="Content Placeholder 2"/>
          <p:cNvSpPr>
            <a:spLocks noGrp="1"/>
          </p:cNvSpPr>
          <p:nvPr>
            <p:ph idx="1"/>
          </p:nvPr>
        </p:nvSpPr>
        <p:spPr/>
        <p:txBody>
          <a:bodyPr>
            <a:normAutofit/>
          </a:bodyPr>
          <a:lstStyle/>
          <a:p>
            <a:pPr algn="just"/>
            <a:r>
              <a:rPr lang="en-US" dirty="0" smtClean="0"/>
              <a:t>3. </a:t>
            </a:r>
            <a:r>
              <a:rPr lang="en-US" b="1" dirty="0" smtClean="0">
                <a:solidFill>
                  <a:srgbClr val="00B0F0"/>
                </a:solidFill>
              </a:rPr>
              <a:t>Developing the solution: </a:t>
            </a:r>
            <a:r>
              <a:rPr lang="en-US" dirty="0" smtClean="0"/>
              <a:t>Here the overview of the sequence of operations that was the result of analysis stage is expanded </a:t>
            </a:r>
            <a:r>
              <a:rPr lang="en-US" dirty="0" smtClean="0">
                <a:solidFill>
                  <a:srgbClr val="00B050"/>
                </a:solidFill>
              </a:rPr>
              <a:t>to form a detailed step by step solution to the problem under consideration</a:t>
            </a:r>
            <a:r>
              <a:rPr lang="en-US" dirty="0" smtClean="0"/>
              <a:t>. </a:t>
            </a:r>
          </a:p>
          <a:p>
            <a:pPr algn="just"/>
            <a:r>
              <a:rPr lang="en-US" dirty="0" smtClean="0"/>
              <a:t>4. </a:t>
            </a:r>
            <a:r>
              <a:rPr lang="en-US" b="1" dirty="0" smtClean="0">
                <a:solidFill>
                  <a:srgbClr val="00B0F0"/>
                </a:solidFill>
              </a:rPr>
              <a:t>Coding and implementation: </a:t>
            </a:r>
            <a:r>
              <a:rPr lang="en-US" dirty="0" smtClean="0"/>
              <a:t>The last stage of the problem solving is the conversion of the detailed </a:t>
            </a:r>
            <a:r>
              <a:rPr lang="en-US" dirty="0" smtClean="0">
                <a:solidFill>
                  <a:srgbClr val="C00000"/>
                </a:solidFill>
              </a:rPr>
              <a:t>sequence of operations in to a language that the computer can understand. Here each step is converted to its equivalent instruction or instructions in the computer language</a:t>
            </a:r>
            <a:r>
              <a:rPr lang="en-US" dirty="0" smtClean="0"/>
              <a:t> that has been chosen for the implementation.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Design / How to write a Program</a:t>
            </a:r>
            <a:endParaRPr lang="en-US" dirty="0"/>
          </a:p>
        </p:txBody>
      </p:sp>
      <p:sp>
        <p:nvSpPr>
          <p:cNvPr id="3" name="Content Placeholder 2"/>
          <p:cNvSpPr>
            <a:spLocks noGrp="1"/>
          </p:cNvSpPr>
          <p:nvPr>
            <p:ph idx="1"/>
          </p:nvPr>
        </p:nvSpPr>
        <p:spPr/>
        <p:txBody>
          <a:bodyPr/>
          <a:lstStyle/>
          <a:p>
            <a:r>
              <a:rPr lang="en-US" dirty="0" smtClean="0"/>
              <a:t>To write a program for a computer to follow, we must go through a two-phase process: </a:t>
            </a:r>
            <a:br>
              <a:rPr lang="en-US" dirty="0" smtClean="0"/>
            </a:br>
            <a:endParaRPr lang="en-US" dirty="0" smtClean="0"/>
          </a:p>
          <a:p>
            <a:pPr lvl="2"/>
            <a:r>
              <a:rPr lang="en-US" dirty="0" smtClean="0">
                <a:solidFill>
                  <a:srgbClr val="C00000"/>
                </a:solidFill>
              </a:rPr>
              <a:t>problem solving and</a:t>
            </a:r>
          </a:p>
          <a:p>
            <a:pPr lvl="2"/>
            <a:r>
              <a:rPr lang="en-US" dirty="0" smtClean="0"/>
              <a:t> </a:t>
            </a:r>
            <a:r>
              <a:rPr lang="en-US" dirty="0" smtClean="0">
                <a:solidFill>
                  <a:srgbClr val="00B0F0"/>
                </a:solidFill>
              </a:rPr>
              <a:t>implementation</a:t>
            </a:r>
            <a:endParaRPr lang="en-US" dirty="0">
              <a:solidFill>
                <a:srgbClr val="00B0F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Design / How to write a Program</a:t>
            </a:r>
            <a:endParaRPr lang="en-US" dirty="0"/>
          </a:p>
        </p:txBody>
      </p:sp>
      <p:sp>
        <p:nvSpPr>
          <p:cNvPr id="3" name="Content Placeholder 2"/>
          <p:cNvSpPr>
            <a:spLocks noGrp="1"/>
          </p:cNvSpPr>
          <p:nvPr>
            <p:ph idx="1"/>
          </p:nvPr>
        </p:nvSpPr>
        <p:spPr/>
        <p:txBody>
          <a:bodyPr/>
          <a:lstStyle/>
          <a:p>
            <a:endParaRPr lang="en-US"/>
          </a:p>
        </p:txBody>
      </p:sp>
      <p:pic>
        <p:nvPicPr>
          <p:cNvPr id="2050" name="Picture 2" descr="C:\Users\ADEVEN\Desktop\Programming Process.PNG"/>
          <p:cNvPicPr>
            <a:picLocks noChangeAspect="1" noChangeArrowheads="1"/>
          </p:cNvPicPr>
          <p:nvPr/>
        </p:nvPicPr>
        <p:blipFill>
          <a:blip r:embed="rId2"/>
          <a:srcRect/>
          <a:stretch>
            <a:fillRect/>
          </a:stretch>
        </p:blipFill>
        <p:spPr bwMode="auto">
          <a:xfrm>
            <a:off x="152400" y="1524000"/>
            <a:ext cx="8745537" cy="50673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Design / How to write a Program</a:t>
            </a:r>
            <a:endParaRPr lang="en-US" dirty="0"/>
          </a:p>
        </p:txBody>
      </p:sp>
      <p:sp>
        <p:nvSpPr>
          <p:cNvPr id="3" name="Content Placeholder 2"/>
          <p:cNvSpPr>
            <a:spLocks noGrp="1"/>
          </p:cNvSpPr>
          <p:nvPr>
            <p:ph idx="1"/>
          </p:nvPr>
        </p:nvSpPr>
        <p:spPr/>
        <p:txBody>
          <a:bodyPr>
            <a:normAutofit/>
          </a:bodyPr>
          <a:lstStyle/>
          <a:p>
            <a:pPr algn="just"/>
            <a:r>
              <a:rPr lang="en-US" dirty="0" smtClean="0"/>
              <a:t>Problem-Solving Phase:</a:t>
            </a:r>
          </a:p>
          <a:p>
            <a:pPr lvl="1" algn="just"/>
            <a:r>
              <a:rPr lang="en-US" dirty="0" smtClean="0"/>
              <a:t>1. </a:t>
            </a:r>
            <a:r>
              <a:rPr lang="en-US" dirty="0" smtClean="0">
                <a:solidFill>
                  <a:srgbClr val="00B0F0"/>
                </a:solidFill>
              </a:rPr>
              <a:t>Analysis and Specification:</a:t>
            </a:r>
            <a:r>
              <a:rPr lang="en-US" dirty="0" smtClean="0"/>
              <a:t> Understand (define) the problem and what the solution must do.</a:t>
            </a:r>
          </a:p>
          <a:p>
            <a:pPr lvl="1" algn="just"/>
            <a:r>
              <a:rPr lang="en-US" dirty="0" smtClean="0"/>
              <a:t> 2. </a:t>
            </a:r>
            <a:r>
              <a:rPr lang="en-US" dirty="0" smtClean="0">
                <a:solidFill>
                  <a:srgbClr val="C00000"/>
                </a:solidFill>
              </a:rPr>
              <a:t>General Solution (Algorithm):</a:t>
            </a:r>
            <a:r>
              <a:rPr lang="en-US" dirty="0" smtClean="0"/>
              <a:t> Specify the required data types and the logical sequences of steps that solve the problem. </a:t>
            </a:r>
          </a:p>
          <a:p>
            <a:pPr lvl="1" algn="just"/>
            <a:r>
              <a:rPr lang="en-US" dirty="0" smtClean="0"/>
              <a:t>3. </a:t>
            </a:r>
            <a:r>
              <a:rPr lang="en-US" dirty="0" smtClean="0">
                <a:solidFill>
                  <a:srgbClr val="00B050"/>
                </a:solidFill>
              </a:rPr>
              <a:t>Verify:</a:t>
            </a:r>
            <a:r>
              <a:rPr lang="en-US" dirty="0" smtClean="0"/>
              <a:t> Follow the steps exactly to see if the solution really does solve the problem.</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Design / How to write a Program</a:t>
            </a:r>
            <a:endParaRPr lang="en-US" dirty="0"/>
          </a:p>
        </p:txBody>
      </p:sp>
      <p:sp>
        <p:nvSpPr>
          <p:cNvPr id="3" name="Content Placeholder 2"/>
          <p:cNvSpPr>
            <a:spLocks noGrp="1"/>
          </p:cNvSpPr>
          <p:nvPr>
            <p:ph idx="1"/>
          </p:nvPr>
        </p:nvSpPr>
        <p:spPr/>
        <p:txBody>
          <a:bodyPr>
            <a:normAutofit/>
          </a:bodyPr>
          <a:lstStyle/>
          <a:p>
            <a:pPr algn="just"/>
            <a:r>
              <a:rPr lang="en-US" dirty="0" smtClean="0"/>
              <a:t>Implementation Phase</a:t>
            </a:r>
          </a:p>
          <a:p>
            <a:pPr lvl="1" algn="just"/>
            <a:r>
              <a:rPr lang="en-US" dirty="0" smtClean="0"/>
              <a:t>1. </a:t>
            </a:r>
            <a:r>
              <a:rPr lang="en-US" dirty="0" smtClean="0">
                <a:solidFill>
                  <a:srgbClr val="00B050"/>
                </a:solidFill>
              </a:rPr>
              <a:t>Concrete Solution (Program):</a:t>
            </a:r>
            <a:r>
              <a:rPr lang="en-US" dirty="0" smtClean="0"/>
              <a:t> Translate the algorithm (the general solution) into a programming language. </a:t>
            </a:r>
          </a:p>
          <a:p>
            <a:pPr lvl="1" algn="just"/>
            <a:r>
              <a:rPr lang="en-US" dirty="0" smtClean="0"/>
              <a:t>2. </a:t>
            </a:r>
            <a:r>
              <a:rPr lang="en-US" dirty="0" smtClean="0">
                <a:solidFill>
                  <a:srgbClr val="C00000"/>
                </a:solidFill>
              </a:rPr>
              <a:t>Test:</a:t>
            </a:r>
            <a:r>
              <a:rPr lang="en-US" dirty="0" smtClean="0"/>
              <a:t> Have the computer follow the instructions. Then manually check the results. If you find errors, analyze the program and the algorithm to determine the source of the errors, and then make corrections. </a:t>
            </a:r>
          </a:p>
          <a:p>
            <a:pPr algn="just"/>
            <a:r>
              <a:rPr lang="en-US" dirty="0" smtClean="0"/>
              <a:t>Once a program has been written, it enters a third phase: maintenance.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Design / How to write a Program</a:t>
            </a:r>
            <a:endParaRPr lang="en-US" dirty="0"/>
          </a:p>
        </p:txBody>
      </p:sp>
      <p:sp>
        <p:nvSpPr>
          <p:cNvPr id="3" name="Content Placeholder 2"/>
          <p:cNvSpPr>
            <a:spLocks noGrp="1"/>
          </p:cNvSpPr>
          <p:nvPr>
            <p:ph idx="1"/>
          </p:nvPr>
        </p:nvSpPr>
        <p:spPr/>
        <p:txBody>
          <a:bodyPr/>
          <a:lstStyle/>
          <a:p>
            <a:pPr algn="just"/>
            <a:r>
              <a:rPr lang="en-US" dirty="0" smtClean="0"/>
              <a:t>Maintenance Phase </a:t>
            </a:r>
          </a:p>
          <a:p>
            <a:pPr lvl="1" algn="just"/>
            <a:r>
              <a:rPr lang="en-US" dirty="0" smtClean="0"/>
              <a:t>1. </a:t>
            </a:r>
            <a:r>
              <a:rPr lang="en-US" dirty="0" smtClean="0">
                <a:solidFill>
                  <a:srgbClr val="C00000"/>
                </a:solidFill>
              </a:rPr>
              <a:t>Use:</a:t>
            </a:r>
            <a:r>
              <a:rPr lang="en-US" dirty="0" smtClean="0"/>
              <a:t> Use the program. </a:t>
            </a:r>
          </a:p>
          <a:p>
            <a:pPr lvl="1" algn="just"/>
            <a:r>
              <a:rPr lang="en-US" dirty="0" smtClean="0"/>
              <a:t>2. </a:t>
            </a:r>
            <a:r>
              <a:rPr lang="en-US" dirty="0" smtClean="0">
                <a:solidFill>
                  <a:srgbClr val="00B050"/>
                </a:solidFill>
              </a:rPr>
              <a:t>Maintain:</a:t>
            </a:r>
            <a:r>
              <a:rPr lang="en-US" dirty="0" smtClean="0"/>
              <a:t> Modify the program to meet changing requirements or to correct any errors that show up while using it.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Computer program </a:t>
            </a:r>
            <a:r>
              <a:rPr lang="en-US" dirty="0" smtClean="0"/>
              <a:t>is </a:t>
            </a:r>
            <a:r>
              <a:rPr lang="en-US" dirty="0" smtClean="0">
                <a:solidFill>
                  <a:srgbClr val="00B050"/>
                </a:solidFill>
              </a:rPr>
              <a:t>data type specifications and instructions for carrying out operations that are used by a computer to solve a problem</a:t>
            </a:r>
            <a:r>
              <a:rPr lang="en-US" dirty="0" smtClean="0"/>
              <a:t>.</a:t>
            </a:r>
          </a:p>
          <a:p>
            <a:pPr algn="just"/>
            <a:r>
              <a:rPr lang="en-US" dirty="0" smtClean="0">
                <a:solidFill>
                  <a:srgbClr val="00B0F0"/>
                </a:solidFill>
              </a:rPr>
              <a:t>Computer programming</a:t>
            </a:r>
            <a:r>
              <a:rPr lang="en-US" dirty="0" smtClean="0"/>
              <a:t> is the </a:t>
            </a:r>
            <a:r>
              <a:rPr lang="en-US" dirty="0" smtClean="0">
                <a:solidFill>
                  <a:srgbClr val="C00000"/>
                </a:solidFill>
              </a:rPr>
              <a:t>process of specifying the data types and the operations</a:t>
            </a:r>
            <a:r>
              <a:rPr lang="en-US" dirty="0" smtClean="0"/>
              <a:t> for a computer to apply to data in order to solve a problem.</a:t>
            </a:r>
          </a:p>
          <a:p>
            <a:pPr algn="just"/>
            <a:r>
              <a:rPr lang="en-US" dirty="0" smtClean="0">
                <a:solidFill>
                  <a:srgbClr val="00B050"/>
                </a:solidFill>
              </a:rPr>
              <a:t>Data type </a:t>
            </a:r>
            <a:r>
              <a:rPr lang="en-US" dirty="0" smtClean="0"/>
              <a:t>is the </a:t>
            </a:r>
            <a:r>
              <a:rPr lang="en-US" dirty="0" smtClean="0">
                <a:solidFill>
                  <a:srgbClr val="00B0F0"/>
                </a:solidFill>
              </a:rPr>
              <a:t>specification of how information is represented in the computer</a:t>
            </a:r>
            <a:r>
              <a:rPr lang="en-US" dirty="0" smtClean="0"/>
              <a:t> as data and the set of operations that can be applied to it.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Debugging</a:t>
            </a:r>
            <a:endParaRPr lang="en-US" dirty="0"/>
          </a:p>
        </p:txBody>
      </p:sp>
      <p:sp>
        <p:nvSpPr>
          <p:cNvPr id="3" name="Content Placeholder 2"/>
          <p:cNvSpPr>
            <a:spLocks noGrp="1"/>
          </p:cNvSpPr>
          <p:nvPr>
            <p:ph idx="1"/>
          </p:nvPr>
        </p:nvSpPr>
        <p:spPr/>
        <p:txBody>
          <a:bodyPr>
            <a:normAutofit/>
          </a:bodyPr>
          <a:lstStyle/>
          <a:p>
            <a:pPr algn="just"/>
            <a:r>
              <a:rPr lang="en-US" dirty="0" smtClean="0"/>
              <a:t>Programming is a complex process, and because it is done by human beings, it often leads to errors. </a:t>
            </a:r>
          </a:p>
          <a:p>
            <a:pPr algn="just"/>
            <a:r>
              <a:rPr lang="en-US" dirty="0" smtClean="0">
                <a:solidFill>
                  <a:srgbClr val="00B050"/>
                </a:solidFill>
              </a:rPr>
              <a:t>Programming errors are called bugs</a:t>
            </a:r>
            <a:r>
              <a:rPr lang="en-US" dirty="0" smtClean="0"/>
              <a:t> and </a:t>
            </a:r>
            <a:r>
              <a:rPr lang="en-US" dirty="0" smtClean="0">
                <a:solidFill>
                  <a:srgbClr val="C00000"/>
                </a:solidFill>
              </a:rPr>
              <a:t>the process of tracking them down and correcting them is called debugging. </a:t>
            </a:r>
            <a:r>
              <a:rPr lang="en-US" dirty="0" smtClean="0"/>
              <a:t>Coders should debug the smallest of their modules before moving on. This decreases the number of errors thrown up during the testing phase and reduces testing time and effort significantly.</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Errors	</a:t>
            </a:r>
            <a:endParaRPr lang="en-US" dirty="0"/>
          </a:p>
        </p:txBody>
      </p:sp>
      <p:sp>
        <p:nvSpPr>
          <p:cNvPr id="3" name="Content Placeholder 2"/>
          <p:cNvSpPr>
            <a:spLocks noGrp="1"/>
          </p:cNvSpPr>
          <p:nvPr>
            <p:ph idx="1"/>
          </p:nvPr>
        </p:nvSpPr>
        <p:spPr/>
        <p:txBody>
          <a:bodyPr/>
          <a:lstStyle/>
          <a:p>
            <a:r>
              <a:rPr lang="en-US" dirty="0" smtClean="0">
                <a:solidFill>
                  <a:srgbClr val="FF0000"/>
                </a:solidFill>
              </a:rPr>
              <a:t>Three types </a:t>
            </a:r>
            <a:r>
              <a:rPr lang="en-US" dirty="0" smtClean="0"/>
              <a:t>of errors:</a:t>
            </a:r>
          </a:p>
          <a:p>
            <a:pPr marL="914400" lvl="1" indent="-514350">
              <a:buFont typeface="+mj-lt"/>
              <a:buAutoNum type="arabicPeriod"/>
            </a:pPr>
            <a:r>
              <a:rPr lang="en-US" dirty="0" smtClean="0">
                <a:solidFill>
                  <a:srgbClr val="00B050"/>
                </a:solidFill>
              </a:rPr>
              <a:t>Syntax Errors</a:t>
            </a:r>
          </a:p>
          <a:p>
            <a:pPr marL="914400" lvl="1" indent="-514350">
              <a:buFont typeface="+mj-lt"/>
              <a:buAutoNum type="arabicPeriod"/>
            </a:pPr>
            <a:r>
              <a:rPr lang="en-US" dirty="0" smtClean="0">
                <a:solidFill>
                  <a:srgbClr val="0070C0"/>
                </a:solidFill>
              </a:rPr>
              <a:t>Runtime Errors</a:t>
            </a:r>
          </a:p>
          <a:p>
            <a:pPr marL="914400" lvl="1" indent="-514350">
              <a:buFont typeface="+mj-lt"/>
              <a:buAutoNum type="arabicPeriod"/>
            </a:pPr>
            <a:r>
              <a:rPr lang="en-US" dirty="0" smtClean="0">
                <a:solidFill>
                  <a:srgbClr val="C00000"/>
                </a:solidFill>
              </a:rPr>
              <a:t>Logical Errors/ Semantic Errors</a:t>
            </a:r>
          </a:p>
          <a:p>
            <a:pPr marL="914400" lvl="1"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Syntax errors</a:t>
            </a:r>
            <a:endParaRPr lang="en-US" dirty="0"/>
          </a:p>
        </p:txBody>
      </p:sp>
      <p:sp>
        <p:nvSpPr>
          <p:cNvPr id="3" name="Content Placeholder 2"/>
          <p:cNvSpPr>
            <a:spLocks noGrp="1"/>
          </p:cNvSpPr>
          <p:nvPr>
            <p:ph idx="1"/>
          </p:nvPr>
        </p:nvSpPr>
        <p:spPr/>
        <p:txBody>
          <a:bodyPr>
            <a:normAutofit/>
          </a:bodyPr>
          <a:lstStyle/>
          <a:p>
            <a:pPr algn="just"/>
            <a:r>
              <a:rPr lang="en-US" dirty="0" smtClean="0"/>
              <a:t>Any </a:t>
            </a:r>
            <a:r>
              <a:rPr lang="en-US" dirty="0" smtClean="0">
                <a:solidFill>
                  <a:srgbClr val="00B050"/>
                </a:solidFill>
              </a:rPr>
              <a:t>violation of rules and poor understanding of </a:t>
            </a:r>
            <a:br>
              <a:rPr lang="en-US" dirty="0" smtClean="0">
                <a:solidFill>
                  <a:srgbClr val="00B050"/>
                </a:solidFill>
              </a:rPr>
            </a:br>
            <a:r>
              <a:rPr lang="en-US" dirty="0" smtClean="0">
                <a:solidFill>
                  <a:srgbClr val="00B050"/>
                </a:solidFill>
              </a:rPr>
              <a:t>programming language </a:t>
            </a:r>
            <a:r>
              <a:rPr lang="en-US" dirty="0" smtClean="0"/>
              <a:t>results in syntax errors. In effect, </a:t>
            </a:r>
            <a:r>
              <a:rPr lang="en-US" dirty="0" smtClean="0">
                <a:solidFill>
                  <a:srgbClr val="C00000"/>
                </a:solidFill>
              </a:rPr>
              <a:t>syntax errors represent </a:t>
            </a:r>
            <a:r>
              <a:rPr lang="en-US" i="1" dirty="0" smtClean="0">
                <a:solidFill>
                  <a:srgbClr val="C00000"/>
                </a:solidFill>
              </a:rPr>
              <a:t>grammar errors</a:t>
            </a:r>
            <a:r>
              <a:rPr lang="en-US" dirty="0" smtClean="0">
                <a:solidFill>
                  <a:srgbClr val="C00000"/>
                </a:solidFill>
              </a:rPr>
              <a:t> </a:t>
            </a:r>
            <a:r>
              <a:rPr lang="en-US" dirty="0" smtClean="0"/>
              <a:t>in the use of the programming language.  Common examples are:</a:t>
            </a:r>
          </a:p>
          <a:p>
            <a:pPr lvl="2" algn="just"/>
            <a:r>
              <a:rPr lang="en-US" dirty="0" smtClean="0">
                <a:solidFill>
                  <a:srgbClr val="0070C0"/>
                </a:solidFill>
              </a:rPr>
              <a:t>Misspelled variable and function</a:t>
            </a:r>
            <a:r>
              <a:rPr lang="en-US" dirty="0" smtClean="0"/>
              <a:t> names</a:t>
            </a:r>
          </a:p>
          <a:p>
            <a:pPr lvl="2" algn="just"/>
            <a:r>
              <a:rPr lang="en-US" dirty="0" smtClean="0"/>
              <a:t>Missing semicolons</a:t>
            </a:r>
          </a:p>
          <a:p>
            <a:pPr lvl="2" algn="just"/>
            <a:r>
              <a:rPr lang="en-US" dirty="0" smtClean="0">
                <a:solidFill>
                  <a:srgbClr val="0070C0"/>
                </a:solidFill>
              </a:rPr>
              <a:t>Improperly matches parentheses</a:t>
            </a:r>
            <a:r>
              <a:rPr lang="en-US" dirty="0" smtClean="0"/>
              <a:t>, square brackets, and curly braces</a:t>
            </a:r>
          </a:p>
          <a:p>
            <a:pPr lvl="2" algn="just"/>
            <a:r>
              <a:rPr lang="en-US" dirty="0" smtClean="0"/>
              <a:t>Incorrect format in selection and loop statements</a:t>
            </a:r>
          </a:p>
          <a:p>
            <a:pPr algn="just"/>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Runtime Errors</a:t>
            </a:r>
            <a:endParaRPr lang="en-US" dirty="0"/>
          </a:p>
        </p:txBody>
      </p:sp>
      <p:sp>
        <p:nvSpPr>
          <p:cNvPr id="3" name="Content Placeholder 2"/>
          <p:cNvSpPr>
            <a:spLocks noGrp="1"/>
          </p:cNvSpPr>
          <p:nvPr>
            <p:ph idx="1"/>
          </p:nvPr>
        </p:nvSpPr>
        <p:spPr/>
        <p:txBody>
          <a:bodyPr>
            <a:normAutofit/>
          </a:bodyPr>
          <a:lstStyle/>
          <a:p>
            <a:pPr algn="just"/>
            <a:r>
              <a:rPr lang="en-US" dirty="0" smtClean="0"/>
              <a:t>Runtime errors occur when a program with no syntax errors asks the </a:t>
            </a:r>
            <a:r>
              <a:rPr lang="en-US" dirty="0" smtClean="0">
                <a:solidFill>
                  <a:srgbClr val="C00000"/>
                </a:solidFill>
              </a:rPr>
              <a:t>computer to do something that the computer is unable to reliably do</a:t>
            </a:r>
            <a:r>
              <a:rPr lang="en-US" dirty="0" smtClean="0"/>
              <a:t>.  These errors are also called exceptions because they usually indicate that something exceptional (and bad) has happened.</a:t>
            </a:r>
          </a:p>
          <a:p>
            <a:pPr algn="just"/>
            <a:r>
              <a:rPr lang="en-US" dirty="0" smtClean="0"/>
              <a:t>Common examples are:</a:t>
            </a:r>
          </a:p>
          <a:p>
            <a:pPr lvl="2" algn="just"/>
            <a:r>
              <a:rPr lang="en-US" dirty="0" smtClean="0"/>
              <a:t>Trying to </a:t>
            </a:r>
            <a:r>
              <a:rPr lang="en-US" dirty="0" smtClean="0">
                <a:solidFill>
                  <a:srgbClr val="0070C0"/>
                </a:solidFill>
              </a:rPr>
              <a:t>divide by a variable that contains a value of zero</a:t>
            </a:r>
          </a:p>
          <a:p>
            <a:pPr lvl="2" algn="just"/>
            <a:r>
              <a:rPr lang="en-US" dirty="0" smtClean="0"/>
              <a:t>Trying to </a:t>
            </a:r>
            <a:r>
              <a:rPr lang="en-US" dirty="0" smtClean="0">
                <a:solidFill>
                  <a:srgbClr val="00B050"/>
                </a:solidFill>
              </a:rPr>
              <a:t>open a file that doesn't exist</a:t>
            </a:r>
          </a:p>
          <a:p>
            <a:pPr algn="just"/>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Semantic/Logical Errors</a:t>
            </a:r>
            <a:endParaRPr lang="en-US" dirty="0"/>
          </a:p>
        </p:txBody>
      </p:sp>
      <p:sp>
        <p:nvSpPr>
          <p:cNvPr id="3" name="Content Placeholder 2"/>
          <p:cNvSpPr>
            <a:spLocks noGrp="1"/>
          </p:cNvSpPr>
          <p:nvPr>
            <p:ph idx="1"/>
          </p:nvPr>
        </p:nvSpPr>
        <p:spPr/>
        <p:txBody>
          <a:bodyPr>
            <a:noAutofit/>
          </a:bodyPr>
          <a:lstStyle/>
          <a:p>
            <a:pPr algn="just"/>
            <a:r>
              <a:rPr lang="en-US" sz="2800" dirty="0" smtClean="0"/>
              <a:t>As the name itself implies, these errors are related to the logic of the program. These errors </a:t>
            </a:r>
            <a:r>
              <a:rPr lang="en-US" sz="2800" dirty="0" smtClean="0">
                <a:solidFill>
                  <a:srgbClr val="C00000"/>
                </a:solidFill>
              </a:rPr>
              <a:t>occur due to incorrect translation of algorithm into the program, poor understanding of the problem and a lack of</a:t>
            </a:r>
            <a:br>
              <a:rPr lang="en-US" sz="2800" dirty="0" smtClean="0">
                <a:solidFill>
                  <a:srgbClr val="C00000"/>
                </a:solidFill>
              </a:rPr>
            </a:br>
            <a:r>
              <a:rPr lang="en-US" sz="2800" dirty="0" smtClean="0">
                <a:solidFill>
                  <a:srgbClr val="C00000"/>
                </a:solidFill>
              </a:rPr>
              <a:t>clarity of hierarchy of operators.</a:t>
            </a:r>
          </a:p>
          <a:p>
            <a:pPr algn="just"/>
            <a:r>
              <a:rPr lang="en-US" sz="2800" dirty="0" smtClean="0"/>
              <a:t>Common examples are:</a:t>
            </a:r>
          </a:p>
          <a:p>
            <a:pPr lvl="2" algn="just"/>
            <a:r>
              <a:rPr lang="en-US" dirty="0" smtClean="0"/>
              <a:t>Multiplying when you should be dividing</a:t>
            </a:r>
          </a:p>
          <a:p>
            <a:pPr lvl="2" algn="just"/>
            <a:r>
              <a:rPr lang="en-US" dirty="0" smtClean="0"/>
              <a:t>Adding when you should be subtracting</a:t>
            </a:r>
          </a:p>
          <a:p>
            <a:pPr lvl="2" algn="just"/>
            <a:r>
              <a:rPr lang="en-US" dirty="0" smtClean="0">
                <a:solidFill>
                  <a:srgbClr val="00B0F0"/>
                </a:solidFill>
              </a:rPr>
              <a:t>Opening and using data from the wrong file</a:t>
            </a:r>
          </a:p>
          <a:p>
            <a:pPr lvl="2" algn="just"/>
            <a:r>
              <a:rPr lang="en-US" dirty="0" smtClean="0"/>
              <a:t>Displaying the wrong message</a:t>
            </a:r>
          </a:p>
          <a:p>
            <a:pPr algn="just">
              <a:buNone/>
            </a:pP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a:t>
            </a:r>
            <a:endParaRPr lang="en-US" dirty="0"/>
          </a:p>
        </p:txBody>
      </p:sp>
      <p:sp>
        <p:nvSpPr>
          <p:cNvPr id="3" name="Content Placeholder 2"/>
          <p:cNvSpPr>
            <a:spLocks noGrp="1"/>
          </p:cNvSpPr>
          <p:nvPr>
            <p:ph idx="1"/>
          </p:nvPr>
        </p:nvSpPr>
        <p:spPr/>
        <p:txBody>
          <a:bodyPr>
            <a:noAutofit/>
          </a:bodyPr>
          <a:lstStyle/>
          <a:p>
            <a:pPr algn="just"/>
            <a:r>
              <a:rPr lang="en-US" sz="2600" dirty="0" smtClean="0"/>
              <a:t>Program </a:t>
            </a:r>
            <a:r>
              <a:rPr lang="en-US" sz="2600" dirty="0" smtClean="0">
                <a:solidFill>
                  <a:srgbClr val="C00000"/>
                </a:solidFill>
              </a:rPr>
              <a:t>documentation includes hard-copy or electronic manuals that enable users, program developers, and operators to interact successfully with a program</a:t>
            </a:r>
            <a:r>
              <a:rPr lang="en-US" sz="2600" dirty="0" smtClean="0"/>
              <a:t>. </a:t>
            </a:r>
          </a:p>
          <a:p>
            <a:pPr algn="just"/>
            <a:r>
              <a:rPr lang="en-US" sz="2600" dirty="0" smtClean="0"/>
              <a:t>The program documentation is a kind of documentation that gives a </a:t>
            </a:r>
            <a:r>
              <a:rPr lang="en-US" sz="2600" dirty="0" smtClean="0">
                <a:solidFill>
                  <a:srgbClr val="00B050"/>
                </a:solidFill>
              </a:rPr>
              <a:t>comprehensive procedural description of a program.</a:t>
            </a:r>
            <a:r>
              <a:rPr lang="en-US" sz="2600" dirty="0" smtClean="0"/>
              <a:t> </a:t>
            </a:r>
          </a:p>
          <a:p>
            <a:r>
              <a:rPr lang="en-US" sz="2600" dirty="0" smtClean="0"/>
              <a:t>The program documentation describes what </a:t>
            </a:r>
            <a:r>
              <a:rPr lang="en-US" sz="2600" dirty="0" smtClean="0">
                <a:solidFill>
                  <a:srgbClr val="00B0F0"/>
                </a:solidFill>
              </a:rPr>
              <a:t>exactly a program does by mentioning about the requirements of the input data and the effect of performing a </a:t>
            </a:r>
            <a:r>
              <a:rPr lang="en-US" sz="2600" dirty="0" smtClean="0"/>
              <a:t>programming task.</a:t>
            </a:r>
            <a:br>
              <a:rPr lang="en-US" sz="2600" dirty="0" smtClean="0"/>
            </a:br>
            <a:endParaRPr lang="en-US" sz="2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a:t>
            </a:r>
            <a:endParaRPr lang="en-US" dirty="0"/>
          </a:p>
        </p:txBody>
      </p:sp>
      <p:sp>
        <p:nvSpPr>
          <p:cNvPr id="3" name="Content Placeholder 2"/>
          <p:cNvSpPr>
            <a:spLocks noGrp="1"/>
          </p:cNvSpPr>
          <p:nvPr>
            <p:ph idx="1"/>
          </p:nvPr>
        </p:nvSpPr>
        <p:spPr/>
        <p:txBody>
          <a:bodyPr>
            <a:normAutofit/>
          </a:bodyPr>
          <a:lstStyle/>
          <a:p>
            <a:pPr algn="just"/>
            <a:r>
              <a:rPr lang="en-US" i="1" dirty="0" smtClean="0">
                <a:solidFill>
                  <a:srgbClr val="C00000"/>
                </a:solidFill>
              </a:rPr>
              <a:t>Internal documentation</a:t>
            </a:r>
            <a:r>
              <a:rPr lang="en-US" dirty="0" smtClean="0"/>
              <a:t> is written in a program as </a:t>
            </a:r>
            <a:r>
              <a:rPr lang="en-US" i="1" dirty="0" smtClean="0"/>
              <a:t>comments</a:t>
            </a:r>
            <a:r>
              <a:rPr lang="en-US" dirty="0" smtClean="0"/>
              <a:t>.</a:t>
            </a:r>
          </a:p>
          <a:p>
            <a:pPr algn="just"/>
            <a:r>
              <a:rPr lang="en-US" i="1" dirty="0" smtClean="0">
                <a:solidFill>
                  <a:srgbClr val="00B050"/>
                </a:solidFill>
              </a:rPr>
              <a:t>External documentation</a:t>
            </a:r>
            <a:r>
              <a:rPr lang="en-US" dirty="0" smtClean="0"/>
              <a:t> is written in a place where people who need to use the software can read about how to use the software. External documentation can be broken down into </a:t>
            </a:r>
            <a:r>
              <a:rPr lang="en-US" i="1" dirty="0" smtClean="0">
                <a:solidFill>
                  <a:srgbClr val="0070C0"/>
                </a:solidFill>
              </a:rPr>
              <a:t>library documentation</a:t>
            </a:r>
            <a:r>
              <a:rPr lang="en-US" dirty="0" smtClean="0">
                <a:solidFill>
                  <a:srgbClr val="0070C0"/>
                </a:solidFill>
              </a:rPr>
              <a:t>, which describes tools that a programmer can use, and </a:t>
            </a:r>
            <a:r>
              <a:rPr lang="en-US" i="1" dirty="0" smtClean="0">
                <a:solidFill>
                  <a:srgbClr val="0070C0"/>
                </a:solidFill>
              </a:rPr>
              <a:t>user documentation</a:t>
            </a:r>
            <a:r>
              <a:rPr lang="en-US" dirty="0" smtClean="0"/>
              <a:t>, which is intended for users of an application.</a:t>
            </a:r>
          </a:p>
          <a:p>
            <a:pPr algn="just"/>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guidelines for creating the documents</a:t>
            </a:r>
            <a:endParaRPr lang="en-US" dirty="0"/>
          </a:p>
        </p:txBody>
      </p:sp>
      <p:sp>
        <p:nvSpPr>
          <p:cNvPr id="3" name="Content Placeholder 2"/>
          <p:cNvSpPr>
            <a:spLocks noGrp="1"/>
          </p:cNvSpPr>
          <p:nvPr>
            <p:ph idx="1"/>
          </p:nvPr>
        </p:nvSpPr>
        <p:spPr/>
        <p:txBody>
          <a:bodyPr>
            <a:normAutofit/>
          </a:bodyPr>
          <a:lstStyle/>
          <a:p>
            <a:pPr lvl="1" algn="just"/>
            <a:r>
              <a:rPr lang="en-US" dirty="0" smtClean="0"/>
              <a:t>Documentation should be from the point </a:t>
            </a:r>
            <a:r>
              <a:rPr lang="en-US" dirty="0" smtClean="0">
                <a:solidFill>
                  <a:srgbClr val="C00000"/>
                </a:solidFill>
              </a:rPr>
              <a:t>of view of the reader</a:t>
            </a:r>
          </a:p>
          <a:p>
            <a:pPr lvl="1" algn="just"/>
            <a:r>
              <a:rPr lang="en-US" dirty="0" smtClean="0"/>
              <a:t>Document should </a:t>
            </a:r>
            <a:r>
              <a:rPr lang="en-US" dirty="0" smtClean="0">
                <a:solidFill>
                  <a:srgbClr val="00B050"/>
                </a:solidFill>
              </a:rPr>
              <a:t>be unambiguous</a:t>
            </a:r>
          </a:p>
          <a:p>
            <a:pPr lvl="1" algn="just"/>
            <a:r>
              <a:rPr lang="en-US" dirty="0" smtClean="0"/>
              <a:t>There should be </a:t>
            </a:r>
            <a:r>
              <a:rPr lang="en-US" dirty="0" smtClean="0">
                <a:solidFill>
                  <a:srgbClr val="00B0F0"/>
                </a:solidFill>
              </a:rPr>
              <a:t>no repetition</a:t>
            </a:r>
          </a:p>
          <a:p>
            <a:pPr lvl="1" algn="just"/>
            <a:r>
              <a:rPr lang="en-US" dirty="0" smtClean="0">
                <a:solidFill>
                  <a:srgbClr val="00B050"/>
                </a:solidFill>
              </a:rPr>
              <a:t>Industry standards </a:t>
            </a:r>
            <a:r>
              <a:rPr lang="en-US" dirty="0" smtClean="0"/>
              <a:t>should be used</a:t>
            </a:r>
          </a:p>
          <a:p>
            <a:pPr lvl="1" algn="just"/>
            <a:r>
              <a:rPr lang="en-US" dirty="0" smtClean="0"/>
              <a:t>Documents should always be </a:t>
            </a:r>
            <a:r>
              <a:rPr lang="en-US" dirty="0" smtClean="0">
                <a:solidFill>
                  <a:srgbClr val="C00000"/>
                </a:solidFill>
              </a:rPr>
              <a:t>updated</a:t>
            </a:r>
          </a:p>
          <a:p>
            <a:pPr lvl="1" algn="just"/>
            <a:r>
              <a:rPr lang="en-US" dirty="0" smtClean="0"/>
              <a:t>Any outdated document should be phased out after due recording of the phase out</a:t>
            </a:r>
          </a:p>
          <a:p>
            <a:pPr algn="just"/>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Documentation</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dirty="0" smtClean="0"/>
              <a:t>Keeps track of all parts of a software or program</a:t>
            </a:r>
          </a:p>
          <a:p>
            <a:pPr algn="just"/>
            <a:r>
              <a:rPr lang="en-US" dirty="0" smtClean="0">
                <a:solidFill>
                  <a:srgbClr val="00B050"/>
                </a:solidFill>
              </a:rPr>
              <a:t>Maintenance is easier</a:t>
            </a:r>
          </a:p>
          <a:p>
            <a:pPr algn="just"/>
            <a:r>
              <a:rPr lang="en-US" dirty="0" smtClean="0"/>
              <a:t>Programmers other than the developer can </a:t>
            </a:r>
            <a:r>
              <a:rPr lang="en-US" dirty="0" smtClean="0">
                <a:solidFill>
                  <a:srgbClr val="C00000"/>
                </a:solidFill>
              </a:rPr>
              <a:t>understand all aspects </a:t>
            </a:r>
            <a:r>
              <a:rPr lang="en-US" dirty="0" smtClean="0"/>
              <a:t>of software</a:t>
            </a:r>
          </a:p>
          <a:p>
            <a:pPr algn="just"/>
            <a:r>
              <a:rPr lang="en-US" dirty="0" smtClean="0"/>
              <a:t>Improves overall quality of the software</a:t>
            </a:r>
          </a:p>
          <a:p>
            <a:pPr algn="just"/>
            <a:r>
              <a:rPr lang="en-US" dirty="0" smtClean="0">
                <a:solidFill>
                  <a:srgbClr val="0070C0"/>
                </a:solidFill>
              </a:rPr>
              <a:t>Assists in user training</a:t>
            </a:r>
          </a:p>
          <a:p>
            <a:pPr algn="just"/>
            <a:r>
              <a:rPr lang="en-US" dirty="0" smtClean="0"/>
              <a:t>Ensures knowledge de-centralization, cutting costs and effort if </a:t>
            </a:r>
            <a:r>
              <a:rPr lang="en-US" dirty="0" smtClean="0">
                <a:solidFill>
                  <a:srgbClr val="7030A0"/>
                </a:solidFill>
              </a:rPr>
              <a:t>people leave the system abruptly</a:t>
            </a:r>
          </a:p>
          <a:p>
            <a:pPr algn="just"/>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Documents</a:t>
            </a:r>
            <a:br>
              <a:rPr lang="en-US" dirty="0" smtClean="0"/>
            </a:br>
            <a:endParaRPr lang="en-US" dirty="0"/>
          </a:p>
        </p:txBody>
      </p:sp>
      <p:sp>
        <p:nvSpPr>
          <p:cNvPr id="3" name="Content Placeholder 2"/>
          <p:cNvSpPr>
            <a:spLocks noGrp="1"/>
          </p:cNvSpPr>
          <p:nvPr>
            <p:ph idx="1"/>
          </p:nvPr>
        </p:nvSpPr>
        <p:spPr/>
        <p:txBody>
          <a:bodyPr>
            <a:noAutofit/>
          </a:bodyPr>
          <a:lstStyle/>
          <a:p>
            <a:pPr algn="just"/>
            <a:r>
              <a:rPr lang="en-US" sz="2400" dirty="0" smtClean="0"/>
              <a:t>A software can have many types of documents associated with it. Some of the important ones include −</a:t>
            </a:r>
          </a:p>
          <a:p>
            <a:pPr algn="just"/>
            <a:r>
              <a:rPr lang="en-US" sz="2400" b="1" dirty="0" smtClean="0">
                <a:solidFill>
                  <a:srgbClr val="C00000"/>
                </a:solidFill>
              </a:rPr>
              <a:t>User manual</a:t>
            </a:r>
            <a:r>
              <a:rPr lang="en-US" sz="2400" dirty="0" smtClean="0">
                <a:solidFill>
                  <a:srgbClr val="C00000"/>
                </a:solidFill>
              </a:rPr>
              <a:t> </a:t>
            </a:r>
            <a:r>
              <a:rPr lang="en-US" sz="2400" dirty="0" smtClean="0"/>
              <a:t>− It describes instructions and procedures for end users to use the different features of the software.</a:t>
            </a:r>
          </a:p>
          <a:p>
            <a:pPr algn="just"/>
            <a:r>
              <a:rPr lang="en-US" sz="2400" b="1" dirty="0" smtClean="0">
                <a:solidFill>
                  <a:srgbClr val="0070C0"/>
                </a:solidFill>
              </a:rPr>
              <a:t>Operational manual</a:t>
            </a:r>
            <a:r>
              <a:rPr lang="en-US" sz="2400" dirty="0" smtClean="0"/>
              <a:t> − It lists and describes all the operations being carried out and their inter-dependencies.</a:t>
            </a:r>
          </a:p>
          <a:p>
            <a:pPr algn="just"/>
            <a:r>
              <a:rPr lang="en-US" sz="2400" b="1" dirty="0" smtClean="0">
                <a:solidFill>
                  <a:srgbClr val="00B050"/>
                </a:solidFill>
              </a:rPr>
              <a:t>Design Document</a:t>
            </a:r>
            <a:r>
              <a:rPr lang="en-US" sz="2400" dirty="0" smtClean="0"/>
              <a:t> − It gives an overview of the software and describes design elements in detail. It documents details like </a:t>
            </a:r>
            <a:r>
              <a:rPr lang="en-US" sz="2400" b="1" dirty="0" smtClean="0"/>
              <a:t>data flow diagrams, entity relationship diagrams</a:t>
            </a:r>
            <a:r>
              <a:rPr lang="en-US" sz="2400" dirty="0" smtClean="0"/>
              <a:t>, etc.</a:t>
            </a:r>
          </a:p>
          <a:p>
            <a:pPr algn="just"/>
            <a:r>
              <a:rPr lang="en-US" sz="2400" b="1" dirty="0" smtClean="0">
                <a:solidFill>
                  <a:srgbClr val="C00000"/>
                </a:solidFill>
              </a:rPr>
              <a:t>Requirements Document</a:t>
            </a:r>
            <a:r>
              <a:rPr lang="en-US" sz="2400" dirty="0" smtClean="0"/>
              <a:t> − It has a list of all the requirements of the system as well as an analysis of viability of the requirements. It can have user cases, </a:t>
            </a:r>
            <a:r>
              <a:rPr lang="en-US" sz="2400" dirty="0" err="1" smtClean="0"/>
              <a:t>reallife</a:t>
            </a:r>
            <a:r>
              <a:rPr lang="en-US" sz="2400" dirty="0" smtClean="0"/>
              <a:t> scenarios, etc.</a:t>
            </a:r>
          </a:p>
          <a:p>
            <a:pPr algn="just"/>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Documents</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b="1" dirty="0" smtClean="0">
                <a:solidFill>
                  <a:srgbClr val="C00000"/>
                </a:solidFill>
              </a:rPr>
              <a:t>Technical Documentation</a:t>
            </a:r>
            <a:r>
              <a:rPr lang="en-US" dirty="0" smtClean="0"/>
              <a:t> − It is a documentation of actual programming components like algorithms, flowcharts, program codes, functional modules, etc.</a:t>
            </a:r>
          </a:p>
          <a:p>
            <a:pPr algn="just"/>
            <a:r>
              <a:rPr lang="en-US" b="1" dirty="0" smtClean="0">
                <a:solidFill>
                  <a:srgbClr val="00B050"/>
                </a:solidFill>
              </a:rPr>
              <a:t>Testing Document</a:t>
            </a:r>
            <a:r>
              <a:rPr lang="en-US" dirty="0" smtClean="0">
                <a:solidFill>
                  <a:srgbClr val="00B050"/>
                </a:solidFill>
              </a:rPr>
              <a:t> </a:t>
            </a:r>
            <a:r>
              <a:rPr lang="en-US" dirty="0" smtClean="0"/>
              <a:t>− It records test plan, test cases, validation plan, verification plan, test results, etc. Testing is one phase of software development that needs intensive documentation.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Techniques of Problem Solving</a:t>
            </a:r>
            <a:endParaRPr lang="en-US" dirty="0"/>
          </a:p>
        </p:txBody>
      </p:sp>
      <p:sp>
        <p:nvSpPr>
          <p:cNvPr id="3" name="Content Placeholder 2"/>
          <p:cNvSpPr>
            <a:spLocks noGrp="1"/>
          </p:cNvSpPr>
          <p:nvPr>
            <p:ph idx="1"/>
          </p:nvPr>
        </p:nvSpPr>
        <p:spPr/>
        <p:txBody>
          <a:bodyPr>
            <a:normAutofit/>
          </a:bodyPr>
          <a:lstStyle/>
          <a:p>
            <a:pPr algn="ctr">
              <a:buNone/>
            </a:pPr>
            <a:r>
              <a:rPr lang="en-US" dirty="0" err="1" smtClean="0"/>
              <a:t>FlowChart</a:t>
            </a:r>
            <a:endParaRPr lang="en-US" dirty="0" smtClean="0"/>
          </a:p>
          <a:p>
            <a:pPr algn="just"/>
            <a:r>
              <a:rPr lang="en-US" dirty="0" smtClean="0"/>
              <a:t>A flowchart is a type of </a:t>
            </a:r>
            <a:r>
              <a:rPr lang="en-US" dirty="0" smtClean="0">
                <a:solidFill>
                  <a:srgbClr val="C00000"/>
                </a:solidFill>
              </a:rPr>
              <a:t>diagram that represents an algorithm, workflow, or process</a:t>
            </a:r>
            <a:r>
              <a:rPr lang="en-US" dirty="0" smtClean="0"/>
              <a:t>. The flowchart shows the steps as boxes of various kinds, and their order by connecting the boxes with arrows. This </a:t>
            </a:r>
            <a:r>
              <a:rPr lang="en-US" dirty="0" smtClean="0">
                <a:solidFill>
                  <a:srgbClr val="00B050"/>
                </a:solidFill>
              </a:rPr>
              <a:t>diagrammatic representation illustrates a solution model to a given problem</a:t>
            </a:r>
            <a:r>
              <a:rPr lang="en-US" dirty="0" smtClean="0"/>
              <a:t>. </a:t>
            </a:r>
          </a:p>
          <a:p>
            <a:pPr algn="just"/>
            <a:r>
              <a:rPr lang="en-US" dirty="0" smtClean="0"/>
              <a:t>The </a:t>
            </a:r>
            <a:r>
              <a:rPr lang="en-US" dirty="0" smtClean="0">
                <a:solidFill>
                  <a:srgbClr val="0070C0"/>
                </a:solidFill>
              </a:rPr>
              <a:t>process of drawing a flowchart for an algorithm is known as “flowcharting”.</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fontAlgn="base"/>
            <a:r>
              <a:rPr lang="en-US" b="1" dirty="0" smtClean="0"/>
              <a:t>Terminal:</a:t>
            </a:r>
            <a:r>
              <a:rPr lang="en-US" dirty="0" smtClean="0"/>
              <a:t> The oval symbol indicates </a:t>
            </a:r>
            <a:r>
              <a:rPr lang="en-US" dirty="0" smtClean="0">
                <a:solidFill>
                  <a:srgbClr val="C00000"/>
                </a:solidFill>
              </a:rPr>
              <a:t>Start, Stop and Halt in a program’s logic flow.</a:t>
            </a:r>
            <a:r>
              <a:rPr lang="en-US" dirty="0" smtClean="0"/>
              <a:t> A pause/halt is generally used in a program logic under some error conditions. </a:t>
            </a:r>
            <a:r>
              <a:rPr lang="en-US" dirty="0" smtClean="0">
                <a:solidFill>
                  <a:srgbClr val="0070C0"/>
                </a:solidFill>
              </a:rPr>
              <a:t>Terminal is the first and last symbols in the flowchart.</a:t>
            </a:r>
            <a:r>
              <a:rPr lang="en-US" dirty="0" smtClean="0"/>
              <a:t/>
            </a:r>
            <a:br>
              <a:rPr lang="en-US" dirty="0" smtClean="0"/>
            </a:br>
            <a:endParaRPr lang="en-US" dirty="0" smtClean="0"/>
          </a:p>
          <a:p>
            <a:pPr algn="just"/>
            <a:endParaRPr lang="en-US" dirty="0"/>
          </a:p>
        </p:txBody>
      </p:sp>
      <p:pic>
        <p:nvPicPr>
          <p:cNvPr id="1026" name="Picture 2" descr="https://media.geeksforgeeks.org/wp-content/cdn-uploads/flowchart-oval.jpg"/>
          <p:cNvPicPr>
            <a:picLocks noChangeAspect="1" noChangeArrowheads="1"/>
          </p:cNvPicPr>
          <p:nvPr/>
        </p:nvPicPr>
        <p:blipFill>
          <a:blip r:embed="rId2"/>
          <a:srcRect/>
          <a:stretch>
            <a:fillRect/>
          </a:stretch>
        </p:blipFill>
        <p:spPr bwMode="auto">
          <a:xfrm>
            <a:off x="1828800" y="4191000"/>
            <a:ext cx="5124450" cy="245745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b="1" dirty="0" err="1" smtClean="0"/>
              <a:t>Input/Output</a:t>
            </a:r>
            <a:r>
              <a:rPr lang="en-US" b="1" dirty="0" smtClean="0"/>
              <a:t>:</a:t>
            </a:r>
            <a:r>
              <a:rPr lang="en-US" dirty="0" smtClean="0"/>
              <a:t> A parallelogram denotes </a:t>
            </a:r>
            <a:r>
              <a:rPr lang="en-US" dirty="0" smtClean="0">
                <a:solidFill>
                  <a:srgbClr val="C00000"/>
                </a:solidFill>
              </a:rPr>
              <a:t>any function of input/output type</a:t>
            </a:r>
            <a:r>
              <a:rPr lang="en-US" dirty="0" smtClean="0"/>
              <a:t>. Program instructions that take input from input devices and display output on output devices are indicated with parallelogram in a flowchart.</a:t>
            </a:r>
            <a:endParaRPr lang="en-US" dirty="0"/>
          </a:p>
        </p:txBody>
      </p:sp>
      <p:pic>
        <p:nvPicPr>
          <p:cNvPr id="37890" name="Picture 2" descr="https://media.geeksforgeeks.org/wp-content/cdn-uploads/flowchart-parallel.jpg"/>
          <p:cNvPicPr>
            <a:picLocks noChangeAspect="1" noChangeArrowheads="1"/>
          </p:cNvPicPr>
          <p:nvPr/>
        </p:nvPicPr>
        <p:blipFill>
          <a:blip r:embed="rId2"/>
          <a:srcRect/>
          <a:stretch>
            <a:fillRect/>
          </a:stretch>
        </p:blipFill>
        <p:spPr bwMode="auto">
          <a:xfrm>
            <a:off x="1905000" y="4343400"/>
            <a:ext cx="4933950" cy="198120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b="1" dirty="0" smtClean="0"/>
              <a:t>Process: </a:t>
            </a:r>
            <a:r>
              <a:rPr lang="en-US" dirty="0" smtClean="0"/>
              <a:t>The rectangle depicts a process such as a </a:t>
            </a:r>
            <a:r>
              <a:rPr lang="en-US" dirty="0" smtClean="0">
                <a:solidFill>
                  <a:srgbClr val="C00000"/>
                </a:solidFill>
              </a:rPr>
              <a:t>mathematical computation or a variable assignment.</a:t>
            </a:r>
            <a:endParaRPr lang="en-US" b="1" dirty="0">
              <a:solidFill>
                <a:srgbClr val="C00000"/>
              </a:solidFill>
            </a:endParaRPr>
          </a:p>
        </p:txBody>
      </p:sp>
      <p:pic>
        <p:nvPicPr>
          <p:cNvPr id="38914" name="Picture 2" descr="https://media.geeksforgeeks.org/wp-content/cdn-uploads/flowchart-rectangle.jpg"/>
          <p:cNvPicPr>
            <a:picLocks noChangeAspect="1" noChangeArrowheads="1"/>
          </p:cNvPicPr>
          <p:nvPr/>
        </p:nvPicPr>
        <p:blipFill>
          <a:blip r:embed="rId2"/>
          <a:srcRect/>
          <a:stretch>
            <a:fillRect/>
          </a:stretch>
        </p:blipFill>
        <p:spPr bwMode="auto">
          <a:xfrm>
            <a:off x="1981200" y="3810000"/>
            <a:ext cx="4933950" cy="198120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b="1" dirty="0" smtClean="0"/>
              <a:t>Decision:</a:t>
            </a:r>
            <a:r>
              <a:rPr lang="en-US" dirty="0" smtClean="0"/>
              <a:t> Diamond symbol represents a decision point. </a:t>
            </a:r>
            <a:r>
              <a:rPr lang="en-US" dirty="0" smtClean="0">
                <a:solidFill>
                  <a:srgbClr val="C00000"/>
                </a:solidFill>
              </a:rPr>
              <a:t>Decision based operations such as yes/no question or true/false </a:t>
            </a:r>
            <a:r>
              <a:rPr lang="en-US" dirty="0" smtClean="0"/>
              <a:t>are indicated by diamond in flowchart.</a:t>
            </a:r>
            <a:endParaRPr lang="en-US" dirty="0"/>
          </a:p>
        </p:txBody>
      </p:sp>
      <p:pic>
        <p:nvPicPr>
          <p:cNvPr id="39938" name="Picture 2" descr="https://media.geeksforgeeks.org/wp-content/cdn-uploads/flowchart-diamond.jpg"/>
          <p:cNvPicPr>
            <a:picLocks noChangeAspect="1" noChangeArrowheads="1"/>
          </p:cNvPicPr>
          <p:nvPr/>
        </p:nvPicPr>
        <p:blipFill>
          <a:blip r:embed="rId2"/>
          <a:srcRect/>
          <a:stretch>
            <a:fillRect/>
          </a:stretch>
        </p:blipFill>
        <p:spPr bwMode="auto">
          <a:xfrm>
            <a:off x="2057400" y="4114800"/>
            <a:ext cx="4933950" cy="198120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b="1" dirty="0" smtClean="0"/>
              <a:t>Connectors:</a:t>
            </a:r>
            <a:r>
              <a:rPr lang="en-US" dirty="0" smtClean="0"/>
              <a:t> Whenever </a:t>
            </a:r>
            <a:r>
              <a:rPr lang="en-US" dirty="0" smtClean="0">
                <a:solidFill>
                  <a:srgbClr val="C00000"/>
                </a:solidFill>
              </a:rPr>
              <a:t>flowchart becomes complex or it spreads over more than one page,</a:t>
            </a:r>
            <a:r>
              <a:rPr lang="en-US" dirty="0" smtClean="0"/>
              <a:t> it is useful to use connectors to avoid any confusions. It is represented by a circle.</a:t>
            </a:r>
            <a:endParaRPr lang="en-US" dirty="0"/>
          </a:p>
        </p:txBody>
      </p:sp>
      <p:pic>
        <p:nvPicPr>
          <p:cNvPr id="40962" name="Picture 2" descr="https://media.geeksforgeeks.org/wp-content/cdn-uploads/flowchart-circle.jpg"/>
          <p:cNvPicPr>
            <a:picLocks noChangeAspect="1" noChangeArrowheads="1"/>
          </p:cNvPicPr>
          <p:nvPr/>
        </p:nvPicPr>
        <p:blipFill>
          <a:blip r:embed="rId2"/>
          <a:srcRect/>
          <a:stretch>
            <a:fillRect/>
          </a:stretch>
        </p:blipFill>
        <p:spPr bwMode="auto">
          <a:xfrm>
            <a:off x="1905000" y="3886200"/>
            <a:ext cx="4933950" cy="198120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Symbols used in Flowchart Designs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b="1" dirty="0" smtClean="0"/>
              <a:t>Flow lines:</a:t>
            </a:r>
            <a:r>
              <a:rPr lang="en-US" dirty="0" smtClean="0"/>
              <a:t> Flow lines indicate the </a:t>
            </a:r>
            <a:r>
              <a:rPr lang="en-US" dirty="0" smtClean="0">
                <a:solidFill>
                  <a:srgbClr val="C00000"/>
                </a:solidFill>
              </a:rPr>
              <a:t>exact sequence in which instructions are executed</a:t>
            </a:r>
            <a:r>
              <a:rPr lang="en-US" dirty="0" smtClean="0"/>
              <a:t>. Arrows represent the direction of flow of control and relationship among different symbols of flowchart.</a:t>
            </a:r>
          </a:p>
          <a:p>
            <a:pPr algn="just"/>
            <a:endParaRPr lang="en-US" dirty="0"/>
          </a:p>
        </p:txBody>
      </p:sp>
      <p:pic>
        <p:nvPicPr>
          <p:cNvPr id="41986" name="Picture 2" descr="Line"/>
          <p:cNvPicPr>
            <a:picLocks noChangeAspect="1" noChangeArrowheads="1"/>
          </p:cNvPicPr>
          <p:nvPr/>
        </p:nvPicPr>
        <p:blipFill>
          <a:blip r:embed="rId2"/>
          <a:srcRect/>
          <a:stretch>
            <a:fillRect/>
          </a:stretch>
        </p:blipFill>
        <p:spPr bwMode="auto">
          <a:xfrm>
            <a:off x="2667000" y="4724400"/>
            <a:ext cx="4010527" cy="762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Draw a flowchart to add two numbers entered by user.</a:t>
            </a:r>
            <a:endParaRPr lang="en-US" dirty="0"/>
          </a:p>
        </p:txBody>
      </p:sp>
      <p:sp>
        <p:nvSpPr>
          <p:cNvPr id="3" name="Content Placeholder 2"/>
          <p:cNvSpPr>
            <a:spLocks noGrp="1"/>
          </p:cNvSpPr>
          <p:nvPr>
            <p:ph idx="1"/>
          </p:nvPr>
        </p:nvSpPr>
        <p:spPr/>
        <p:txBody>
          <a:bodyPr/>
          <a:lstStyle/>
          <a:p>
            <a:endParaRPr lang="en-US"/>
          </a:p>
        </p:txBody>
      </p:sp>
      <p:pic>
        <p:nvPicPr>
          <p:cNvPr id="1026" name="Picture 2" descr="Flowchart to add two numbers in programming"/>
          <p:cNvPicPr>
            <a:picLocks noChangeAspect="1" noChangeArrowheads="1"/>
          </p:cNvPicPr>
          <p:nvPr/>
        </p:nvPicPr>
        <p:blipFill>
          <a:blip r:embed="rId2"/>
          <a:srcRect/>
          <a:stretch>
            <a:fillRect/>
          </a:stretch>
        </p:blipFill>
        <p:spPr bwMode="auto">
          <a:xfrm>
            <a:off x="2736493" y="1676400"/>
            <a:ext cx="3629589" cy="4191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Determine and Output Whether Number N is Even or Odd</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b="1" dirty="0" smtClean="0"/>
              <a:t>Algorithm:</a:t>
            </a:r>
            <a:endParaRPr lang="en-US" dirty="0" smtClean="0"/>
          </a:p>
          <a:p>
            <a:r>
              <a:rPr lang="en-US" dirty="0" smtClean="0"/>
              <a:t>Step 1: Read number N,</a:t>
            </a:r>
          </a:p>
          <a:p>
            <a:r>
              <a:rPr lang="en-US" dirty="0" smtClean="0"/>
              <a:t>Step 2: Set remainder as N modulo 2,</a:t>
            </a:r>
          </a:p>
          <a:p>
            <a:r>
              <a:rPr lang="en-US" dirty="0" smtClean="0"/>
              <a:t>Step 3: If remainder is equal to 0 then number N is even, else number N is odd,</a:t>
            </a:r>
          </a:p>
          <a:p>
            <a:r>
              <a:rPr lang="en-US" dirty="0" smtClean="0"/>
              <a:t>Step 4: Print output.</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4034" name="Picture 2" descr="Algorithm Flowchart Example 2"/>
          <p:cNvPicPr>
            <a:picLocks noChangeAspect="1" noChangeArrowheads="1"/>
          </p:cNvPicPr>
          <p:nvPr/>
        </p:nvPicPr>
        <p:blipFill>
          <a:blip r:embed="rId2"/>
          <a:srcRect/>
          <a:stretch>
            <a:fillRect/>
          </a:stretch>
        </p:blipFill>
        <p:spPr bwMode="auto">
          <a:xfrm>
            <a:off x="1581150" y="381000"/>
            <a:ext cx="5810250" cy="597217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Draw flowchart to find the largest among three different numbers entered by user.</a:t>
            </a:r>
            <a:endParaRPr lang="en-US" dirty="0"/>
          </a:p>
        </p:txBody>
      </p:sp>
      <p:sp>
        <p:nvSpPr>
          <p:cNvPr id="3" name="Content Placeholder 2"/>
          <p:cNvSpPr>
            <a:spLocks noGrp="1"/>
          </p:cNvSpPr>
          <p:nvPr>
            <p:ph idx="1"/>
          </p:nvPr>
        </p:nvSpPr>
        <p:spPr/>
        <p:txBody>
          <a:bodyPr/>
          <a:lstStyle/>
          <a:p>
            <a:endParaRPr lang="en-US"/>
          </a:p>
        </p:txBody>
      </p:sp>
      <p:pic>
        <p:nvPicPr>
          <p:cNvPr id="1026" name="Picture 2" descr="Flowchart to find largest among three numbers"/>
          <p:cNvPicPr>
            <a:picLocks noChangeAspect="1" noChangeArrowheads="1"/>
          </p:cNvPicPr>
          <p:nvPr/>
        </p:nvPicPr>
        <p:blipFill>
          <a:blip r:embed="rId2"/>
          <a:srcRect/>
          <a:stretch>
            <a:fillRect/>
          </a:stretch>
        </p:blipFill>
        <p:spPr bwMode="auto">
          <a:xfrm>
            <a:off x="1843924" y="1828800"/>
            <a:ext cx="5039670" cy="43434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this number prime number or not?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Prime numbers are positive integers that can only be divided evenly by 1 or themselves. By definition, negative integers, 0, and 1 are not considered prime numbers. The list of the first few prime numbers looks like:</a:t>
            </a:r>
            <a:br>
              <a:rPr lang="en-US" dirty="0" smtClean="0"/>
            </a:br>
            <a:r>
              <a:rPr lang="en-US" dirty="0" smtClean="0"/>
              <a:t/>
            </a:r>
            <a:br>
              <a:rPr lang="en-US" dirty="0" smtClean="0"/>
            </a:br>
            <a:r>
              <a:rPr lang="en-US" dirty="0" smtClean="0"/>
              <a:t>2, 3, 5, 7, 11, 13, 17, 19, 23, 29, 31, ... For example, 5 is a prime number because you can divide 5 by 1 evenly and divide 5 by 5 without a remainder, but if you divide 5 by any other integer, you get a remainder.</a:t>
            </a:r>
            <a:br>
              <a:rPr lang="en-US" dirty="0" smtClean="0"/>
            </a:br>
            <a:r>
              <a:rPr lang="en-US" dirty="0" smtClean="0"/>
              <a:t/>
            </a:r>
            <a:br>
              <a:rPr lang="en-US" dirty="0" smtClean="0"/>
            </a:br>
            <a:r>
              <a:rPr lang="en-US" dirty="0" smtClean="0"/>
              <a:t>5/1 = 5</a:t>
            </a:r>
            <a:br>
              <a:rPr lang="en-US" dirty="0" smtClean="0"/>
            </a:br>
            <a:r>
              <a:rPr lang="en-US" dirty="0" smtClean="0"/>
              <a:t>5/2 = 2 plus a remainder</a:t>
            </a:r>
            <a:br>
              <a:rPr lang="en-US" dirty="0" smtClean="0"/>
            </a:br>
            <a:r>
              <a:rPr lang="en-US" dirty="0" smtClean="0"/>
              <a:t>5/3 = 1 plus a remainder</a:t>
            </a:r>
            <a:br>
              <a:rPr lang="en-US" dirty="0" smtClean="0"/>
            </a:br>
            <a:r>
              <a:rPr lang="en-US" dirty="0" smtClean="0"/>
              <a:t>5/4 = 1 plus a remainder</a:t>
            </a:r>
            <a:br>
              <a:rPr lang="en-US" dirty="0" smtClean="0"/>
            </a:br>
            <a:r>
              <a:rPr lang="en-US" dirty="0" smtClean="0"/>
              <a:t>5/5 = 1</a:t>
            </a:r>
            <a:br>
              <a:rPr lang="en-US" dirty="0" smtClean="0"/>
            </a:br>
            <a:r>
              <a:rPr lang="en-US" dirty="0" smtClean="0"/>
              <a:t>5/6 = 0 plus a remainder</a:t>
            </a:r>
            <a:br>
              <a:rPr lang="en-US" dirty="0" smtClean="0"/>
            </a:br>
            <a:r>
              <a:rPr lang="en-US" dirty="0" smtClean="0"/>
              <a:t>...   = 0 plus a remainder</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2466" name="Picture 2" descr="http://www.rff.com/prime-numbers.png"/>
          <p:cNvPicPr>
            <a:picLocks noChangeAspect="1" noChangeArrowheads="1"/>
          </p:cNvPicPr>
          <p:nvPr/>
        </p:nvPicPr>
        <p:blipFill>
          <a:blip r:embed="rId2"/>
          <a:srcRect/>
          <a:stretch>
            <a:fillRect/>
          </a:stretch>
        </p:blipFill>
        <p:spPr bwMode="auto">
          <a:xfrm>
            <a:off x="1752600" y="0"/>
            <a:ext cx="4495800" cy="6787946"/>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Factorial of a Number..?</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4514" name="Picture 2" descr="Image result for flowchart to find factorial of a given number"/>
          <p:cNvPicPr>
            <a:picLocks noChangeAspect="1" noChangeArrowheads="1"/>
          </p:cNvPicPr>
          <p:nvPr/>
        </p:nvPicPr>
        <p:blipFill>
          <a:blip r:embed="rId2"/>
          <a:srcRect/>
          <a:stretch>
            <a:fillRect/>
          </a:stretch>
        </p:blipFill>
        <p:spPr bwMode="auto">
          <a:xfrm>
            <a:off x="2286000" y="326572"/>
            <a:ext cx="3429000" cy="607423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Table</a:t>
            </a:r>
            <a:endParaRPr lang="en-US" dirty="0"/>
          </a:p>
        </p:txBody>
      </p:sp>
      <p:sp>
        <p:nvSpPr>
          <p:cNvPr id="3" name="Content Placeholder 2"/>
          <p:cNvSpPr>
            <a:spLocks noGrp="1"/>
          </p:cNvSpPr>
          <p:nvPr>
            <p:ph idx="1"/>
          </p:nvPr>
        </p:nvSpPr>
        <p:spPr/>
        <p:txBody>
          <a:bodyPr>
            <a:normAutofit/>
          </a:bodyPr>
          <a:lstStyle/>
          <a:p>
            <a:pPr algn="just"/>
            <a:r>
              <a:rPr lang="en-US" dirty="0" smtClean="0"/>
              <a:t>A decision table is a graphical method for explaining the logic of making decision in tabular format.</a:t>
            </a:r>
          </a:p>
          <a:p>
            <a:pPr algn="just"/>
            <a:r>
              <a:rPr lang="en-US" b="1" dirty="0" smtClean="0"/>
              <a:t>Decision table</a:t>
            </a:r>
            <a:r>
              <a:rPr lang="en-US" dirty="0" smtClean="0"/>
              <a:t> is a brief </a:t>
            </a:r>
            <a:r>
              <a:rPr lang="en-US" dirty="0" smtClean="0">
                <a:solidFill>
                  <a:srgbClr val="C00000"/>
                </a:solidFill>
              </a:rPr>
              <a:t>visual representation for specifying which actions to perform depending on given conditions</a:t>
            </a:r>
            <a:r>
              <a:rPr lang="en-US" dirty="0" smtClean="0"/>
              <a:t>. </a:t>
            </a:r>
          </a:p>
          <a:p>
            <a:pPr algn="just"/>
            <a:r>
              <a:rPr lang="en-US" dirty="0" smtClean="0"/>
              <a:t>It shows conditions and actions in a simplified and orderly manner. </a:t>
            </a:r>
          </a:p>
          <a:p>
            <a:pPr algn="just" fontAlgn="base"/>
            <a:r>
              <a:rPr lang="en-US" dirty="0" smtClean="0"/>
              <a:t>A decision table is similar to a flow chart in use and its construction.</a:t>
            </a:r>
          </a:p>
          <a:p>
            <a:pPr algn="just" fontAlgn="base"/>
            <a:r>
              <a:rPr lang="en-US" dirty="0" smtClean="0"/>
              <a:t>It may be </a:t>
            </a:r>
            <a:r>
              <a:rPr lang="en-US" dirty="0" smtClean="0">
                <a:solidFill>
                  <a:srgbClr val="00B050"/>
                </a:solidFill>
              </a:rPr>
              <a:t>used either independently or as a complement to a flow chart</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Table</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The general format of a decision table has four basic parts:</a:t>
            </a:r>
          </a:p>
          <a:p>
            <a:pPr fontAlgn="base">
              <a:buNone/>
            </a:pPr>
            <a:r>
              <a:rPr lang="en-US" b="1" dirty="0" smtClean="0"/>
              <a:t>1. Action entry:</a:t>
            </a:r>
            <a:endParaRPr lang="en-US" dirty="0" smtClean="0"/>
          </a:p>
          <a:p>
            <a:pPr lvl="1" fontAlgn="base"/>
            <a:r>
              <a:rPr lang="en-US" dirty="0" smtClean="0"/>
              <a:t>It indicates the </a:t>
            </a:r>
            <a:r>
              <a:rPr lang="en-US" dirty="0" smtClean="0">
                <a:solidFill>
                  <a:srgbClr val="C00000"/>
                </a:solidFill>
              </a:rPr>
              <a:t>actions to be taken.</a:t>
            </a:r>
          </a:p>
          <a:p>
            <a:pPr fontAlgn="base">
              <a:buNone/>
            </a:pPr>
            <a:r>
              <a:rPr lang="en-US" b="1" dirty="0" smtClean="0"/>
              <a:t>2. Condition entry:</a:t>
            </a:r>
            <a:endParaRPr lang="en-US" dirty="0" smtClean="0"/>
          </a:p>
          <a:p>
            <a:pPr lvl="1" fontAlgn="base"/>
            <a:r>
              <a:rPr lang="en-US" dirty="0" smtClean="0"/>
              <a:t>It indicates </a:t>
            </a:r>
            <a:r>
              <a:rPr lang="en-US" dirty="0" smtClean="0">
                <a:solidFill>
                  <a:srgbClr val="00B050"/>
                </a:solidFill>
              </a:rPr>
              <a:t>conditions which are being met </a:t>
            </a:r>
            <a:r>
              <a:rPr lang="en-US" dirty="0" smtClean="0"/>
              <a:t>or answers the questions in the condition stub.</a:t>
            </a:r>
          </a:p>
          <a:p>
            <a:pPr fontAlgn="base">
              <a:buNone/>
            </a:pPr>
            <a:r>
              <a:rPr lang="en-US" b="1" dirty="0" smtClean="0"/>
              <a:t>3. Action stub:</a:t>
            </a:r>
            <a:endParaRPr lang="en-US" dirty="0" smtClean="0"/>
          </a:p>
          <a:p>
            <a:pPr lvl="1" fontAlgn="base"/>
            <a:r>
              <a:rPr lang="en-US" dirty="0" smtClean="0"/>
              <a:t>It lists statements describing </a:t>
            </a:r>
            <a:r>
              <a:rPr lang="en-US" dirty="0" smtClean="0">
                <a:solidFill>
                  <a:srgbClr val="C00000"/>
                </a:solidFill>
              </a:rPr>
              <a:t>all actions that can be taken.</a:t>
            </a:r>
          </a:p>
          <a:p>
            <a:pPr fontAlgn="base">
              <a:buNone/>
            </a:pPr>
            <a:r>
              <a:rPr lang="en-US" b="1" dirty="0" smtClean="0"/>
              <a:t>4. Condition stub:</a:t>
            </a:r>
            <a:endParaRPr lang="en-US" dirty="0" smtClean="0"/>
          </a:p>
          <a:p>
            <a:pPr lvl="1" fontAlgn="base"/>
            <a:r>
              <a:rPr lang="en-US" dirty="0" smtClean="0"/>
              <a:t>It lists all </a:t>
            </a:r>
            <a:r>
              <a:rPr lang="en-US" dirty="0" smtClean="0">
                <a:solidFill>
                  <a:srgbClr val="00B050"/>
                </a:solidFill>
              </a:rPr>
              <a:t>conditions to be tested for </a:t>
            </a:r>
            <a:r>
              <a:rPr lang="en-US" dirty="0" smtClean="0"/>
              <a:t>factors necessary for taking a decision.</a:t>
            </a:r>
          </a:p>
          <a:p>
            <a:pPr lvl="1" fontAlgn="base"/>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Table Example</a:t>
            </a:r>
            <a:endParaRPr lang="en-US" dirty="0"/>
          </a:p>
        </p:txBody>
      </p:sp>
      <p:sp>
        <p:nvSpPr>
          <p:cNvPr id="3" name="Content Placeholder 2"/>
          <p:cNvSpPr>
            <a:spLocks noGrp="1"/>
          </p:cNvSpPr>
          <p:nvPr>
            <p:ph idx="1"/>
          </p:nvPr>
        </p:nvSpPr>
        <p:spPr/>
        <p:txBody>
          <a:bodyPr/>
          <a:lstStyle/>
          <a:p>
            <a:endParaRPr lang="en-US"/>
          </a:p>
        </p:txBody>
      </p:sp>
      <p:pic>
        <p:nvPicPr>
          <p:cNvPr id="46082" name="Picture 2" descr="example of a decision table"/>
          <p:cNvPicPr>
            <a:picLocks noChangeAspect="1" noChangeArrowheads="1"/>
          </p:cNvPicPr>
          <p:nvPr/>
        </p:nvPicPr>
        <p:blipFill>
          <a:blip r:embed="rId2"/>
          <a:srcRect/>
          <a:stretch>
            <a:fillRect/>
          </a:stretch>
        </p:blipFill>
        <p:spPr bwMode="auto">
          <a:xfrm>
            <a:off x="457200" y="1905000"/>
            <a:ext cx="8039100" cy="413385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Table Example</a:t>
            </a:r>
            <a:endParaRPr lang="en-US" dirty="0"/>
          </a:p>
        </p:txBody>
      </p:sp>
      <p:sp>
        <p:nvSpPr>
          <p:cNvPr id="3" name="Content Placeholder 2"/>
          <p:cNvSpPr>
            <a:spLocks noGrp="1"/>
          </p:cNvSpPr>
          <p:nvPr>
            <p:ph idx="1"/>
          </p:nvPr>
        </p:nvSpPr>
        <p:spPr/>
        <p:txBody>
          <a:bodyPr/>
          <a:lstStyle/>
          <a:p>
            <a:pPr algn="just"/>
            <a:r>
              <a:rPr lang="en-US" dirty="0" smtClean="0"/>
              <a:t>For example, Rule 1 states that if an employee is salaried, it doesn't matter how many hours they worked: the action will always be to pay them their base salary. In this example, we are indifferent to the value of the "hours worked" condition - it's value doesn't matter.</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Table Example</a:t>
            </a:r>
            <a:endParaRPr lang="en-US" dirty="0"/>
          </a:p>
        </p:txBody>
      </p:sp>
      <p:sp>
        <p:nvSpPr>
          <p:cNvPr id="3" name="Content Placeholder 2"/>
          <p:cNvSpPr>
            <a:spLocks noGrp="1"/>
          </p:cNvSpPr>
          <p:nvPr>
            <p:ph idx="1"/>
          </p:nvPr>
        </p:nvSpPr>
        <p:spPr/>
        <p:txBody>
          <a:bodyPr>
            <a:normAutofit/>
          </a:bodyPr>
          <a:lstStyle/>
          <a:p>
            <a:pPr algn="just"/>
            <a:r>
              <a:rPr lang="en-US" b="1" dirty="0" smtClean="0"/>
              <a:t>Rule 2:</a:t>
            </a:r>
            <a:r>
              <a:rPr lang="en-US" dirty="0" smtClean="0"/>
              <a:t> If an employee is hourly and works less than 40 hours, pay them their hourly wage and produce an absence report for this employee.</a:t>
            </a:r>
          </a:p>
          <a:p>
            <a:pPr algn="just"/>
            <a:r>
              <a:rPr lang="en-US" b="1" dirty="0" smtClean="0"/>
              <a:t>Rule 3:</a:t>
            </a:r>
            <a:r>
              <a:rPr lang="en-US" dirty="0" smtClean="0"/>
              <a:t> If an employee is hourly and works exactly forty hours, pay them their hourly wage.</a:t>
            </a:r>
          </a:p>
          <a:p>
            <a:pPr algn="just"/>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Decision table</a:t>
            </a:r>
            <a:endParaRPr lang="en-US" dirty="0"/>
          </a:p>
        </p:txBody>
      </p:sp>
      <p:sp>
        <p:nvSpPr>
          <p:cNvPr id="3" name="Content Placeholder 2"/>
          <p:cNvSpPr>
            <a:spLocks noGrp="1"/>
          </p:cNvSpPr>
          <p:nvPr>
            <p:ph idx="1"/>
          </p:nvPr>
        </p:nvSpPr>
        <p:spPr/>
        <p:txBody>
          <a:bodyPr>
            <a:normAutofit/>
          </a:bodyPr>
          <a:lstStyle/>
          <a:p>
            <a:pPr algn="just"/>
            <a:r>
              <a:rPr lang="en-US" dirty="0" smtClean="0"/>
              <a:t>It provides </a:t>
            </a:r>
            <a:r>
              <a:rPr lang="en-US" dirty="0" smtClean="0">
                <a:solidFill>
                  <a:srgbClr val="C00000"/>
                </a:solidFill>
              </a:rPr>
              <a:t>compact representation </a:t>
            </a:r>
            <a:r>
              <a:rPr lang="en-US" dirty="0" smtClean="0"/>
              <a:t>of decision making process.</a:t>
            </a:r>
          </a:p>
          <a:p>
            <a:pPr algn="just"/>
            <a:r>
              <a:rPr lang="en-US" dirty="0" smtClean="0"/>
              <a:t>Tables are easier to draw up than comparable flow charts. They are </a:t>
            </a:r>
            <a:r>
              <a:rPr lang="en-US" dirty="0" smtClean="0">
                <a:solidFill>
                  <a:srgbClr val="00B050"/>
                </a:solidFill>
              </a:rPr>
              <a:t>easier to change since it is a relatively simple </a:t>
            </a:r>
            <a:r>
              <a:rPr lang="en-US" dirty="0" smtClean="0"/>
              <a:t>matter to add conditions, rules and actions to a table.</a:t>
            </a:r>
          </a:p>
          <a:p>
            <a:pPr algn="just"/>
            <a:r>
              <a:rPr lang="en-US" dirty="0" smtClean="0"/>
              <a:t>Tables force the </a:t>
            </a:r>
            <a:r>
              <a:rPr lang="en-US" dirty="0" smtClean="0">
                <a:solidFill>
                  <a:srgbClr val="0070C0"/>
                </a:solidFill>
              </a:rPr>
              <a:t>programmer to think the problem through.</a:t>
            </a:r>
            <a:r>
              <a:rPr lang="en-US" dirty="0" smtClean="0"/>
              <a:t> For example, if there are three conditions to be considered, each of which can be answered yes or no, then there are 2</a:t>
            </a:r>
            <a:r>
              <a:rPr lang="en-US" baseline="30000" dirty="0" smtClean="0"/>
              <a:t>3</a:t>
            </a:r>
            <a:r>
              <a:rPr lang="en-US" dirty="0" smtClean="0"/>
              <a:t> or 8 possible paths or rules. </a:t>
            </a:r>
          </a:p>
          <a:p>
            <a:pPr algn="just"/>
            <a:r>
              <a:rPr lang="en-US" dirty="0" smtClean="0"/>
              <a:t>The </a:t>
            </a:r>
            <a:r>
              <a:rPr lang="en-US" dirty="0" smtClean="0">
                <a:solidFill>
                  <a:srgbClr val="C00000"/>
                </a:solidFill>
              </a:rPr>
              <a:t>structure of decision table promotes a logically complete and consistent problem definition</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Decision Table</a:t>
            </a:r>
            <a:endParaRPr lang="en-US" dirty="0"/>
          </a:p>
        </p:txBody>
      </p:sp>
      <p:sp>
        <p:nvSpPr>
          <p:cNvPr id="3" name="Content Placeholder 2"/>
          <p:cNvSpPr>
            <a:spLocks noGrp="1"/>
          </p:cNvSpPr>
          <p:nvPr>
            <p:ph idx="1"/>
          </p:nvPr>
        </p:nvSpPr>
        <p:spPr/>
        <p:txBody>
          <a:bodyPr/>
          <a:lstStyle/>
          <a:p>
            <a:pPr algn="just"/>
            <a:r>
              <a:rPr lang="en-US" dirty="0" smtClean="0"/>
              <a:t>It </a:t>
            </a:r>
            <a:r>
              <a:rPr lang="en-US" dirty="0" smtClean="0">
                <a:solidFill>
                  <a:srgbClr val="C00000"/>
                </a:solidFill>
              </a:rPr>
              <a:t>cannot express the complete sequence of operations</a:t>
            </a:r>
            <a:r>
              <a:rPr lang="en-US" dirty="0" smtClean="0"/>
              <a:t> to solve a problem therefore it may be difficult for the programmer to translate decision table into program.</a:t>
            </a:r>
          </a:p>
          <a:p>
            <a:pPr algn="just"/>
            <a:r>
              <a:rPr lang="en-US" dirty="0" smtClean="0"/>
              <a:t>If there are </a:t>
            </a:r>
            <a:r>
              <a:rPr lang="en-US" dirty="0" smtClean="0">
                <a:solidFill>
                  <a:srgbClr val="00B050"/>
                </a:solidFill>
              </a:rPr>
              <a:t>too many alternatives, it is difficult </a:t>
            </a:r>
            <a:r>
              <a:rPr lang="en-US" dirty="0" smtClean="0"/>
              <a:t>to list in decision table.</a:t>
            </a:r>
          </a:p>
          <a:p>
            <a:pPr algn="just"/>
            <a:r>
              <a:rPr lang="en-US" dirty="0" smtClean="0"/>
              <a:t>It does </a:t>
            </a:r>
            <a:r>
              <a:rPr lang="en-US" dirty="0" smtClean="0">
                <a:solidFill>
                  <a:srgbClr val="C00000"/>
                </a:solidFill>
              </a:rPr>
              <a:t>not show the flow of logic </a:t>
            </a:r>
            <a:r>
              <a:rPr lang="en-US" dirty="0" smtClean="0"/>
              <a:t>for the solution to a given problem.</a:t>
            </a:r>
          </a:p>
          <a:p>
            <a:pPr algn="just"/>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a:t>
            </a:r>
            <a:endParaRPr lang="en-US" dirty="0"/>
          </a:p>
        </p:txBody>
      </p:sp>
      <p:sp>
        <p:nvSpPr>
          <p:cNvPr id="3" name="Content Placeholder 2"/>
          <p:cNvSpPr>
            <a:spLocks noGrp="1"/>
          </p:cNvSpPr>
          <p:nvPr>
            <p:ph idx="1"/>
          </p:nvPr>
        </p:nvSpPr>
        <p:spPr/>
        <p:txBody>
          <a:bodyPr>
            <a:normAutofit/>
          </a:bodyPr>
          <a:lstStyle/>
          <a:p>
            <a:pPr algn="just"/>
            <a:r>
              <a:rPr lang="en-US" dirty="0" smtClean="0"/>
              <a:t>An algorithm is a </a:t>
            </a:r>
            <a:r>
              <a:rPr lang="en-US" dirty="0" smtClean="0">
                <a:solidFill>
                  <a:srgbClr val="C00000"/>
                </a:solidFill>
              </a:rPr>
              <a:t>well-defined step by step solution or a series of instructions to solve a problem.</a:t>
            </a:r>
          </a:p>
          <a:p>
            <a:pPr algn="just"/>
            <a:r>
              <a:rPr lang="en-US" dirty="0" smtClean="0"/>
              <a:t>Algorithms help to do a task in programming to get the expected output.</a:t>
            </a:r>
          </a:p>
          <a:p>
            <a:pPr algn="just"/>
            <a:r>
              <a:rPr lang="en-US" dirty="0" smtClean="0"/>
              <a:t>The Algorithm designed are </a:t>
            </a:r>
            <a:r>
              <a:rPr lang="en-US" b="1" dirty="0" smtClean="0">
                <a:solidFill>
                  <a:srgbClr val="00B050"/>
                </a:solidFill>
              </a:rPr>
              <a:t>language-independent</a:t>
            </a:r>
            <a:r>
              <a:rPr lang="en-US" dirty="0" smtClean="0"/>
              <a:t>, i.e. they are just plain instructions that can be implemented in any language, and yet the output will be the same, as expected.</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an Algorithm</a:t>
            </a:r>
            <a:endParaRPr lang="en-US" dirty="0"/>
          </a:p>
        </p:txBody>
      </p:sp>
      <p:sp>
        <p:nvSpPr>
          <p:cNvPr id="3" name="Content Placeholder 2"/>
          <p:cNvSpPr>
            <a:spLocks noGrp="1"/>
          </p:cNvSpPr>
          <p:nvPr>
            <p:ph idx="1"/>
          </p:nvPr>
        </p:nvSpPr>
        <p:spPr/>
        <p:txBody>
          <a:bodyPr>
            <a:normAutofit/>
          </a:bodyPr>
          <a:lstStyle/>
          <a:p>
            <a:pPr algn="just" fontAlgn="base"/>
            <a:r>
              <a:rPr lang="en-US" b="1" dirty="0" smtClean="0">
                <a:solidFill>
                  <a:srgbClr val="C00000"/>
                </a:solidFill>
              </a:rPr>
              <a:t>Clear and Unambiguous</a:t>
            </a:r>
            <a:r>
              <a:rPr lang="en-US" dirty="0" smtClean="0">
                <a:solidFill>
                  <a:srgbClr val="C00000"/>
                </a:solidFill>
              </a:rPr>
              <a:t>: </a:t>
            </a:r>
            <a:r>
              <a:rPr lang="en-US" dirty="0" smtClean="0"/>
              <a:t>Algorithm should be clear and unambiguous. Each of its steps should be clear in all aspects and must lead to only one meaning.</a:t>
            </a:r>
          </a:p>
          <a:p>
            <a:pPr algn="just" fontAlgn="base"/>
            <a:r>
              <a:rPr lang="en-US" b="1" dirty="0" smtClean="0">
                <a:solidFill>
                  <a:srgbClr val="00B050"/>
                </a:solidFill>
              </a:rPr>
              <a:t>Well-Defined Inputs</a:t>
            </a:r>
            <a:r>
              <a:rPr lang="en-US" dirty="0" smtClean="0"/>
              <a:t>: If an algorithm says to take inputs, it should be well-defined inputs.</a:t>
            </a:r>
          </a:p>
          <a:p>
            <a:pPr algn="just" fontAlgn="base"/>
            <a:r>
              <a:rPr lang="en-US" b="1" dirty="0" smtClean="0">
                <a:solidFill>
                  <a:srgbClr val="00B0F0"/>
                </a:solidFill>
              </a:rPr>
              <a:t>Well-Defined Outputs:</a:t>
            </a:r>
            <a:r>
              <a:rPr lang="en-US" dirty="0" smtClean="0"/>
              <a:t> The algorithm must clearly define what output will be yielded.</a:t>
            </a:r>
          </a:p>
          <a:p>
            <a:pPr algn="just"/>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an Algorithm</a:t>
            </a:r>
            <a:endParaRPr lang="en-US" dirty="0"/>
          </a:p>
        </p:txBody>
      </p:sp>
      <p:sp>
        <p:nvSpPr>
          <p:cNvPr id="3" name="Content Placeholder 2"/>
          <p:cNvSpPr>
            <a:spLocks noGrp="1"/>
          </p:cNvSpPr>
          <p:nvPr>
            <p:ph idx="1"/>
          </p:nvPr>
        </p:nvSpPr>
        <p:spPr/>
        <p:txBody>
          <a:bodyPr>
            <a:normAutofit/>
          </a:bodyPr>
          <a:lstStyle/>
          <a:p>
            <a:pPr algn="just" fontAlgn="base"/>
            <a:r>
              <a:rPr lang="en-US" b="1" dirty="0" smtClean="0">
                <a:solidFill>
                  <a:srgbClr val="C00000"/>
                </a:solidFill>
              </a:rPr>
              <a:t>Finiteness:</a:t>
            </a:r>
            <a:r>
              <a:rPr lang="en-US" dirty="0" smtClean="0"/>
              <a:t> The algorithm must be finite, i.e. it should </a:t>
            </a:r>
            <a:r>
              <a:rPr lang="en-US" dirty="0" smtClean="0">
                <a:solidFill>
                  <a:srgbClr val="7030A0"/>
                </a:solidFill>
              </a:rPr>
              <a:t>not end up in an infinite loops </a:t>
            </a:r>
            <a:r>
              <a:rPr lang="en-US" dirty="0" smtClean="0"/>
              <a:t>or similar.</a:t>
            </a:r>
          </a:p>
          <a:p>
            <a:pPr algn="just" fontAlgn="base"/>
            <a:r>
              <a:rPr lang="en-US" b="1" dirty="0" smtClean="0">
                <a:solidFill>
                  <a:srgbClr val="00B050"/>
                </a:solidFill>
              </a:rPr>
              <a:t>Feasible:</a:t>
            </a:r>
            <a:r>
              <a:rPr lang="en-US" dirty="0" smtClean="0"/>
              <a:t> The algorithm must be simple, generic and practical, such that it can be executed upon with the available resources. It must not contain some future technology, or anything.</a:t>
            </a:r>
          </a:p>
          <a:p>
            <a:pPr algn="just" fontAlgn="base"/>
            <a:r>
              <a:rPr lang="en-US" b="1" dirty="0" smtClean="0">
                <a:solidFill>
                  <a:srgbClr val="00B0F0"/>
                </a:solidFill>
              </a:rPr>
              <a:t>Language Independent:</a:t>
            </a:r>
            <a:r>
              <a:rPr lang="en-US" dirty="0" smtClean="0">
                <a:solidFill>
                  <a:srgbClr val="00B0F0"/>
                </a:solidFill>
              </a:rPr>
              <a:t> </a:t>
            </a:r>
            <a:r>
              <a:rPr lang="en-US" dirty="0" smtClean="0"/>
              <a:t>The Algorithm designed must be language-independent, i.e. it </a:t>
            </a:r>
            <a:r>
              <a:rPr lang="en-US" dirty="0" smtClean="0">
                <a:solidFill>
                  <a:srgbClr val="C00000"/>
                </a:solidFill>
              </a:rPr>
              <a:t>must be just plain instructions</a:t>
            </a:r>
            <a:r>
              <a:rPr lang="en-US" dirty="0" smtClean="0"/>
              <a:t> that can be implemented in any language, and yet the output will be same, as expected.</a:t>
            </a:r>
          </a:p>
          <a:p>
            <a:pPr algn="just"/>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a:t>
            </a:r>
            <a:endParaRPr lang="en-US" dirty="0"/>
          </a:p>
        </p:txBody>
      </p:sp>
      <p:sp>
        <p:nvSpPr>
          <p:cNvPr id="3" name="Content Placeholder 2"/>
          <p:cNvSpPr>
            <a:spLocks noGrp="1"/>
          </p:cNvSpPr>
          <p:nvPr>
            <p:ph idx="1"/>
          </p:nvPr>
        </p:nvSpPr>
        <p:spPr/>
        <p:txBody>
          <a:bodyPr>
            <a:normAutofit fontScale="92500" lnSpcReduction="20000"/>
          </a:bodyPr>
          <a:lstStyle/>
          <a:p>
            <a:pPr algn="just" fontAlgn="base">
              <a:buNone/>
            </a:pPr>
            <a:r>
              <a:rPr lang="en-US" dirty="0" smtClean="0"/>
              <a:t>In order to write an algorithm, following things are needed as a pre-requisite:</a:t>
            </a:r>
          </a:p>
          <a:p>
            <a:pPr algn="just" fontAlgn="base"/>
            <a:r>
              <a:rPr lang="en-US" dirty="0" smtClean="0"/>
              <a:t>The </a:t>
            </a:r>
            <a:r>
              <a:rPr lang="en-US" b="1" dirty="0" smtClean="0">
                <a:solidFill>
                  <a:srgbClr val="C00000"/>
                </a:solidFill>
              </a:rPr>
              <a:t>problem</a:t>
            </a:r>
            <a:r>
              <a:rPr lang="en-US" dirty="0" smtClean="0">
                <a:solidFill>
                  <a:srgbClr val="C00000"/>
                </a:solidFill>
              </a:rPr>
              <a:t> that is to be solved by this algorithm</a:t>
            </a:r>
            <a:r>
              <a:rPr lang="en-US" dirty="0" smtClean="0"/>
              <a:t>.</a:t>
            </a:r>
          </a:p>
          <a:p>
            <a:pPr algn="just" fontAlgn="base"/>
            <a:r>
              <a:rPr lang="en-US" dirty="0" smtClean="0"/>
              <a:t>The </a:t>
            </a:r>
            <a:r>
              <a:rPr lang="en-US" b="1" dirty="0" smtClean="0">
                <a:solidFill>
                  <a:srgbClr val="00B050"/>
                </a:solidFill>
              </a:rPr>
              <a:t>constraints</a:t>
            </a:r>
            <a:r>
              <a:rPr lang="en-US" dirty="0" smtClean="0">
                <a:solidFill>
                  <a:srgbClr val="00B050"/>
                </a:solidFill>
              </a:rPr>
              <a:t> of the problem </a:t>
            </a:r>
            <a:r>
              <a:rPr lang="en-US" dirty="0" smtClean="0"/>
              <a:t>that must be considered while solving the problem.</a:t>
            </a:r>
          </a:p>
          <a:p>
            <a:pPr algn="just" fontAlgn="base"/>
            <a:r>
              <a:rPr lang="en-US" dirty="0" smtClean="0"/>
              <a:t>The </a:t>
            </a:r>
            <a:r>
              <a:rPr lang="en-US" b="1" dirty="0" smtClean="0">
                <a:solidFill>
                  <a:srgbClr val="00B0F0"/>
                </a:solidFill>
              </a:rPr>
              <a:t>input</a:t>
            </a:r>
            <a:r>
              <a:rPr lang="en-US" dirty="0" smtClean="0">
                <a:solidFill>
                  <a:srgbClr val="00B0F0"/>
                </a:solidFill>
              </a:rPr>
              <a:t> to be taken </a:t>
            </a:r>
            <a:r>
              <a:rPr lang="en-US" dirty="0" smtClean="0"/>
              <a:t>to solve the problem.</a:t>
            </a:r>
          </a:p>
          <a:p>
            <a:pPr algn="just" fontAlgn="base"/>
            <a:r>
              <a:rPr lang="en-US" dirty="0" smtClean="0"/>
              <a:t>The </a:t>
            </a:r>
            <a:r>
              <a:rPr lang="en-US" b="1" dirty="0" smtClean="0">
                <a:solidFill>
                  <a:srgbClr val="7030A0"/>
                </a:solidFill>
              </a:rPr>
              <a:t>output</a:t>
            </a:r>
            <a:r>
              <a:rPr lang="en-US" dirty="0" smtClean="0">
                <a:solidFill>
                  <a:srgbClr val="7030A0"/>
                </a:solidFill>
              </a:rPr>
              <a:t> to be expected </a:t>
            </a:r>
            <a:r>
              <a:rPr lang="en-US" dirty="0" smtClean="0"/>
              <a:t>when the problem the is solved.</a:t>
            </a:r>
          </a:p>
          <a:p>
            <a:pPr algn="just" fontAlgn="base"/>
            <a:r>
              <a:rPr lang="en-US" dirty="0" smtClean="0"/>
              <a:t>The </a:t>
            </a:r>
            <a:r>
              <a:rPr lang="en-US" b="1" dirty="0" smtClean="0">
                <a:solidFill>
                  <a:srgbClr val="C00000"/>
                </a:solidFill>
              </a:rPr>
              <a:t>solution</a:t>
            </a:r>
            <a:r>
              <a:rPr lang="en-US" dirty="0" smtClean="0">
                <a:solidFill>
                  <a:srgbClr val="C00000"/>
                </a:solidFill>
              </a:rPr>
              <a:t> to this problem</a:t>
            </a:r>
            <a:r>
              <a:rPr lang="en-US" dirty="0" smtClean="0"/>
              <a:t>, in the given constraints.</a:t>
            </a:r>
          </a:p>
          <a:p>
            <a:pPr algn="just" fontAlgn="base">
              <a:buNone/>
            </a:pPr>
            <a:endParaRPr lang="en-US" dirty="0" smtClean="0"/>
          </a:p>
          <a:p>
            <a:pPr algn="just" fontAlgn="base">
              <a:buNone/>
            </a:pPr>
            <a:r>
              <a:rPr lang="en-US" dirty="0" smtClean="0"/>
              <a:t>	Then the algorithm is written with the help of above parameters such that it solves the problem.</a:t>
            </a:r>
          </a:p>
          <a:p>
            <a:pPr algn="just"/>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r>
              <a:rPr lang="en-US" dirty="0" smtClean="0"/>
              <a:t> </a:t>
            </a:r>
            <a:r>
              <a:rPr lang="en-US" b="1" dirty="0" smtClean="0"/>
              <a:t>Algorithm to add 3 numbers and print their sum:</a:t>
            </a:r>
            <a:endParaRPr lang="en-US" dirty="0"/>
          </a:p>
        </p:txBody>
      </p:sp>
      <p:sp>
        <p:nvSpPr>
          <p:cNvPr id="3" name="Content Placeholder 2"/>
          <p:cNvSpPr>
            <a:spLocks noGrp="1"/>
          </p:cNvSpPr>
          <p:nvPr>
            <p:ph idx="1"/>
          </p:nvPr>
        </p:nvSpPr>
        <p:spPr/>
        <p:txBody>
          <a:bodyPr>
            <a:normAutofit/>
          </a:bodyPr>
          <a:lstStyle/>
          <a:p>
            <a:pPr marL="514350" indent="-514350" fontAlgn="base">
              <a:buFont typeface="+mj-lt"/>
              <a:buAutoNum type="arabicPeriod"/>
            </a:pPr>
            <a:r>
              <a:rPr lang="en-US" dirty="0" smtClean="0"/>
              <a:t>START</a:t>
            </a:r>
          </a:p>
          <a:p>
            <a:pPr marL="514350" indent="-514350" fontAlgn="base">
              <a:buFont typeface="+mj-lt"/>
              <a:buAutoNum type="arabicPeriod"/>
            </a:pPr>
            <a:r>
              <a:rPr lang="en-US" dirty="0" smtClean="0"/>
              <a:t>Declare 3 integer variables num1, num2 and num3.</a:t>
            </a:r>
          </a:p>
          <a:p>
            <a:pPr marL="514350" indent="-514350" fontAlgn="base">
              <a:buFont typeface="+mj-lt"/>
              <a:buAutoNum type="arabicPeriod"/>
            </a:pPr>
            <a:r>
              <a:rPr lang="en-US" dirty="0" smtClean="0"/>
              <a:t>Take the three numbers, to be added, as inputs in variables num1, num2, and num3 respectively.</a:t>
            </a:r>
          </a:p>
          <a:p>
            <a:pPr marL="514350" indent="-514350" fontAlgn="base">
              <a:buFont typeface="+mj-lt"/>
              <a:buAutoNum type="arabicPeriod"/>
            </a:pPr>
            <a:r>
              <a:rPr lang="en-US" dirty="0" smtClean="0"/>
              <a:t>Declare an integer variable sum to store the resultant sum of the 3 numbers.</a:t>
            </a:r>
          </a:p>
          <a:p>
            <a:pPr marL="514350" indent="-514350" fontAlgn="base">
              <a:buFont typeface="+mj-lt"/>
              <a:buAutoNum type="arabicPeriod"/>
            </a:pPr>
            <a:r>
              <a:rPr lang="en-US" dirty="0" smtClean="0"/>
              <a:t>Add the 3 numbers and store the result in the variable sum.</a:t>
            </a:r>
          </a:p>
          <a:p>
            <a:pPr marL="514350" indent="-514350" fontAlgn="base">
              <a:buFont typeface="+mj-lt"/>
              <a:buAutoNum type="arabicPeriod"/>
            </a:pPr>
            <a:r>
              <a:rPr lang="en-US" dirty="0" smtClean="0"/>
              <a:t>Print the value of variable sum</a:t>
            </a:r>
          </a:p>
          <a:p>
            <a:pPr marL="514350" indent="-514350" fontAlgn="base">
              <a:buFont typeface="+mj-lt"/>
              <a:buAutoNum type="arabicPeriod"/>
            </a:pPr>
            <a:r>
              <a:rPr lang="en-US" dirty="0" smtClean="0"/>
              <a:t>END</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 </a:t>
            </a:r>
            <a:r>
              <a:rPr lang="en-US" dirty="0" err="1" smtClean="0"/>
              <a:t>Pseudocode</a:t>
            </a:r>
            <a:r>
              <a:rPr lang="en-US" dirty="0" smtClean="0"/>
              <a:t> and Program</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b="1" dirty="0" smtClean="0"/>
              <a:t>Algorithm : </a:t>
            </a:r>
            <a:r>
              <a:rPr lang="en-US" b="1" dirty="0" smtClean="0">
                <a:solidFill>
                  <a:srgbClr val="00B050"/>
                </a:solidFill>
              </a:rPr>
              <a:t>Systematic logical approach</a:t>
            </a:r>
            <a:r>
              <a:rPr lang="en-US" dirty="0" smtClean="0">
                <a:solidFill>
                  <a:srgbClr val="00B050"/>
                </a:solidFill>
              </a:rPr>
              <a:t> which is a well-defined, step-by-step procedure </a:t>
            </a:r>
            <a:r>
              <a:rPr lang="en-US" dirty="0" smtClean="0"/>
              <a:t>that allows a computer to solve a problem.</a:t>
            </a:r>
            <a:br>
              <a:rPr lang="en-US" dirty="0" smtClean="0"/>
            </a:br>
            <a:endParaRPr lang="en-US" dirty="0" smtClean="0"/>
          </a:p>
          <a:p>
            <a:pPr algn="just"/>
            <a:r>
              <a:rPr lang="en-US" b="1" dirty="0" err="1" smtClean="0"/>
              <a:t>Pseudocode</a:t>
            </a:r>
            <a:r>
              <a:rPr lang="en-US" b="1" dirty="0" smtClean="0"/>
              <a:t> :</a:t>
            </a:r>
            <a:r>
              <a:rPr lang="en-US" dirty="0" smtClean="0"/>
              <a:t> It is a</a:t>
            </a:r>
            <a:r>
              <a:rPr lang="en-US" dirty="0" smtClean="0">
                <a:solidFill>
                  <a:srgbClr val="C00000"/>
                </a:solidFill>
              </a:rPr>
              <a:t> </a:t>
            </a:r>
            <a:r>
              <a:rPr lang="en-US" b="1" dirty="0" smtClean="0">
                <a:solidFill>
                  <a:srgbClr val="C00000"/>
                </a:solidFill>
              </a:rPr>
              <a:t>simpler version of a programming code</a:t>
            </a:r>
            <a:r>
              <a:rPr lang="en-US" dirty="0" smtClean="0">
                <a:solidFill>
                  <a:srgbClr val="C00000"/>
                </a:solidFill>
              </a:rPr>
              <a:t> in plain English which uses short phrases </a:t>
            </a:r>
            <a:r>
              <a:rPr lang="en-US" dirty="0" smtClean="0"/>
              <a:t>to write code for a program before it is implemented in a specific programming language.</a:t>
            </a:r>
            <a:br>
              <a:rPr lang="en-US" dirty="0" smtClean="0"/>
            </a:br>
            <a:endParaRPr lang="en-US" dirty="0" smtClean="0"/>
          </a:p>
          <a:p>
            <a:pPr algn="just"/>
            <a:r>
              <a:rPr lang="en-US" b="1" dirty="0" smtClean="0"/>
              <a:t>Program :</a:t>
            </a:r>
            <a:r>
              <a:rPr lang="en-US" dirty="0" smtClean="0"/>
              <a:t> It is </a:t>
            </a:r>
            <a:r>
              <a:rPr lang="en-US" dirty="0" smtClean="0">
                <a:solidFill>
                  <a:srgbClr val="FF0000"/>
                </a:solidFill>
              </a:rPr>
              <a:t>exact code written for problem </a:t>
            </a:r>
            <a:r>
              <a:rPr lang="en-US" b="1" dirty="0" smtClean="0">
                <a:solidFill>
                  <a:srgbClr val="FF0000"/>
                </a:solidFill>
              </a:rPr>
              <a:t>following all the rules </a:t>
            </a:r>
            <a:r>
              <a:rPr lang="en-US" b="1" dirty="0" smtClean="0"/>
              <a:t>of the programming language.</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Algorithm, </a:t>
            </a:r>
            <a:r>
              <a:rPr lang="en-US" dirty="0" err="1" smtClean="0"/>
              <a:t>Pseudocode</a:t>
            </a:r>
            <a:r>
              <a:rPr lang="en-US" dirty="0" smtClean="0"/>
              <a:t> and Program</a:t>
            </a:r>
            <a:br>
              <a:rPr lang="en-US" dirty="0" smtClean="0"/>
            </a:br>
            <a:r>
              <a:rPr lang="en-US" dirty="0" smtClean="0"/>
              <a:t>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Programming Concepts</a:t>
            </a:r>
            <a:endParaRPr lang="en-US" dirty="0"/>
          </a:p>
        </p:txBody>
      </p:sp>
      <p:sp>
        <p:nvSpPr>
          <p:cNvPr id="3" name="Content Placeholder 2"/>
          <p:cNvSpPr>
            <a:spLocks noGrp="1"/>
          </p:cNvSpPr>
          <p:nvPr>
            <p:ph idx="1"/>
          </p:nvPr>
        </p:nvSpPr>
        <p:spPr/>
        <p:txBody>
          <a:bodyPr>
            <a:normAutofit/>
          </a:bodyPr>
          <a:lstStyle/>
          <a:p>
            <a:pPr algn="just"/>
            <a:r>
              <a:rPr lang="en-US" b="1" dirty="0" smtClean="0"/>
              <a:t>Structured Programming Approach</a:t>
            </a:r>
            <a:r>
              <a:rPr lang="en-US" dirty="0" smtClean="0"/>
              <a:t>, can be defined as a programming approach in which the program is made as a single structure. It means that the </a:t>
            </a:r>
            <a:r>
              <a:rPr lang="en-US" dirty="0" smtClean="0">
                <a:solidFill>
                  <a:srgbClr val="00B050"/>
                </a:solidFill>
              </a:rPr>
              <a:t>code will execute the instruction by instruction one after the other. </a:t>
            </a:r>
          </a:p>
          <a:p>
            <a:pPr algn="just"/>
            <a:r>
              <a:rPr lang="en-US" dirty="0" smtClean="0"/>
              <a:t>It </a:t>
            </a:r>
            <a:r>
              <a:rPr lang="en-US" dirty="0" smtClean="0">
                <a:solidFill>
                  <a:srgbClr val="C00000"/>
                </a:solidFill>
              </a:rPr>
              <a:t>doesn’t support the possibility of jumping from one instruction to some other with the help of any statement like GOTO, </a:t>
            </a:r>
            <a:r>
              <a:rPr lang="en-US" dirty="0" smtClean="0"/>
              <a:t>etc. Therefore, the instructions in this approach will be executed in a serial and structured manner. </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Programming Concepts</a:t>
            </a:r>
            <a:endParaRPr lang="en-US" dirty="0"/>
          </a:p>
        </p:txBody>
      </p:sp>
      <p:sp>
        <p:nvSpPr>
          <p:cNvPr id="3" name="Content Placeholder 2"/>
          <p:cNvSpPr>
            <a:spLocks noGrp="1"/>
          </p:cNvSpPr>
          <p:nvPr>
            <p:ph idx="1"/>
          </p:nvPr>
        </p:nvSpPr>
        <p:spPr/>
        <p:txBody>
          <a:bodyPr/>
          <a:lstStyle/>
          <a:p>
            <a:pPr algn="just"/>
            <a:r>
              <a:rPr lang="en-US" dirty="0" smtClean="0"/>
              <a:t>The structured program </a:t>
            </a:r>
            <a:r>
              <a:rPr lang="en-US" dirty="0" smtClean="0">
                <a:solidFill>
                  <a:srgbClr val="C00000"/>
                </a:solidFill>
              </a:rPr>
              <a:t>consists of well structured and separated modules.</a:t>
            </a:r>
            <a:r>
              <a:rPr lang="en-US" dirty="0" smtClean="0"/>
              <a:t> But the </a:t>
            </a:r>
            <a:r>
              <a:rPr lang="en-US" dirty="0" smtClean="0">
                <a:solidFill>
                  <a:srgbClr val="00B050"/>
                </a:solidFill>
              </a:rPr>
              <a:t>entry and exit in a Structured program is a single-time event.</a:t>
            </a:r>
            <a:r>
              <a:rPr lang="en-US" dirty="0" smtClean="0"/>
              <a:t> It means that the program uses single-entry and single-exit elements. Therefore a structured program is well maintained, neat and clean program.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Programming Concepts</a:t>
            </a:r>
            <a:endParaRPr lang="en-US" dirty="0"/>
          </a:p>
        </p:txBody>
      </p:sp>
      <p:sp>
        <p:nvSpPr>
          <p:cNvPr id="3" name="Content Placeholder 2"/>
          <p:cNvSpPr>
            <a:spLocks noGrp="1"/>
          </p:cNvSpPr>
          <p:nvPr>
            <p:ph idx="1"/>
          </p:nvPr>
        </p:nvSpPr>
        <p:spPr/>
        <p:txBody>
          <a:bodyPr>
            <a:normAutofit/>
          </a:bodyPr>
          <a:lstStyle/>
          <a:p>
            <a:pPr algn="just" fontAlgn="base"/>
            <a:r>
              <a:rPr lang="en-US" dirty="0" smtClean="0"/>
              <a:t>The structured program mainly consists of three types of elements:</a:t>
            </a:r>
          </a:p>
          <a:p>
            <a:pPr lvl="2" algn="just" fontAlgn="base"/>
            <a:r>
              <a:rPr lang="en-US" dirty="0" smtClean="0">
                <a:solidFill>
                  <a:srgbClr val="C00000"/>
                </a:solidFill>
              </a:rPr>
              <a:t>Sequence Statements</a:t>
            </a:r>
          </a:p>
          <a:p>
            <a:pPr lvl="2" algn="just" fontAlgn="base"/>
            <a:r>
              <a:rPr lang="en-US" dirty="0" smtClean="0">
                <a:solidFill>
                  <a:srgbClr val="00B050"/>
                </a:solidFill>
              </a:rPr>
              <a:t>Selection Statements</a:t>
            </a:r>
          </a:p>
          <a:p>
            <a:pPr lvl="2" algn="just" fontAlgn="base"/>
            <a:r>
              <a:rPr lang="en-US" dirty="0" smtClean="0">
                <a:solidFill>
                  <a:srgbClr val="002060"/>
                </a:solidFill>
              </a:rPr>
              <a:t>Iteration Statements</a:t>
            </a:r>
          </a:p>
          <a:p>
            <a:pPr algn="just"/>
            <a:r>
              <a:rPr lang="en-US" dirty="0" smtClean="0"/>
              <a:t>The first is sequencing, which has to do with the </a:t>
            </a:r>
            <a:r>
              <a:rPr lang="en-US" dirty="0" smtClean="0">
                <a:solidFill>
                  <a:srgbClr val="00B050"/>
                </a:solidFill>
              </a:rPr>
              <a:t>logical sequence provided by the statements in the program.</a:t>
            </a:r>
            <a:r>
              <a:rPr lang="en-US" dirty="0" smtClean="0"/>
              <a:t> As they are executed, each step in the sequence must logically progress to the next without producing any undesirable effects.</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Programming Concepts</a:t>
            </a:r>
            <a:endParaRPr lang="en-US" dirty="0"/>
          </a:p>
        </p:txBody>
      </p:sp>
      <p:sp>
        <p:nvSpPr>
          <p:cNvPr id="3" name="Content Placeholder 2"/>
          <p:cNvSpPr>
            <a:spLocks noGrp="1"/>
          </p:cNvSpPr>
          <p:nvPr>
            <p:ph idx="1"/>
          </p:nvPr>
        </p:nvSpPr>
        <p:spPr/>
        <p:txBody>
          <a:bodyPr>
            <a:normAutofit/>
          </a:bodyPr>
          <a:lstStyle/>
          <a:p>
            <a:pPr algn="just" fontAlgn="base"/>
            <a:r>
              <a:rPr lang="en-US" dirty="0" smtClean="0"/>
              <a:t>The second element is selection. This step allows the </a:t>
            </a:r>
            <a:r>
              <a:rPr lang="en-US" dirty="0" smtClean="0">
                <a:solidFill>
                  <a:srgbClr val="C00000"/>
                </a:solidFill>
              </a:rPr>
              <a:t>selection of any number of statements to execute in the program.</a:t>
            </a:r>
            <a:r>
              <a:rPr lang="en-US" dirty="0" smtClean="0"/>
              <a:t> These statements will contain certain keywords that can identify the sequence as a logically ordered executable. These terms are “</a:t>
            </a:r>
            <a:r>
              <a:rPr lang="en-US" dirty="0" smtClean="0">
                <a:solidFill>
                  <a:srgbClr val="7030A0"/>
                </a:solidFill>
              </a:rPr>
              <a:t>if," “then," “</a:t>
            </a:r>
            <a:r>
              <a:rPr lang="en-US" dirty="0" err="1" smtClean="0">
                <a:solidFill>
                  <a:srgbClr val="7030A0"/>
                </a:solidFill>
              </a:rPr>
              <a:t>endif</a:t>
            </a:r>
            <a:r>
              <a:rPr lang="en-US" dirty="0" smtClean="0">
                <a:solidFill>
                  <a:srgbClr val="7030A0"/>
                </a:solidFill>
              </a:rPr>
              <a:t>," or “switch.“</a:t>
            </a:r>
          </a:p>
          <a:p>
            <a:pPr algn="just"/>
            <a:r>
              <a:rPr lang="en-US" dirty="0" smtClean="0"/>
              <a:t>A third element is repetition. As a program proceeds, a </a:t>
            </a:r>
            <a:r>
              <a:rPr lang="en-US" dirty="0" smtClean="0">
                <a:solidFill>
                  <a:srgbClr val="00B050"/>
                </a:solidFill>
              </a:rPr>
              <a:t>statement continues to be active until the program gets to the point where some other action needs to take place.</a:t>
            </a:r>
            <a:r>
              <a:rPr lang="en-US" dirty="0" smtClean="0"/>
              <a:t> The keywords include "</a:t>
            </a:r>
            <a:r>
              <a:rPr lang="en-US" dirty="0" smtClean="0">
                <a:solidFill>
                  <a:srgbClr val="0070C0"/>
                </a:solidFill>
              </a:rPr>
              <a:t>repeat," “for," or “do…until</a:t>
            </a:r>
            <a:r>
              <a:rPr lang="en-US" dirty="0" smtClean="0"/>
              <a:t>.”</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Advantages of Structured Programming</a:t>
            </a:r>
            <a:endParaRPr lang="en-US" dirty="0"/>
          </a:p>
        </p:txBody>
      </p:sp>
      <p:sp>
        <p:nvSpPr>
          <p:cNvPr id="3" name="Content Placeholder 2"/>
          <p:cNvSpPr>
            <a:spLocks noGrp="1"/>
          </p:cNvSpPr>
          <p:nvPr>
            <p:ph idx="1"/>
          </p:nvPr>
        </p:nvSpPr>
        <p:spPr/>
        <p:txBody>
          <a:bodyPr>
            <a:normAutofit/>
          </a:bodyPr>
          <a:lstStyle/>
          <a:p>
            <a:pPr algn="just" fontAlgn="base"/>
            <a:r>
              <a:rPr lang="en-US" dirty="0" smtClean="0"/>
              <a:t>Easier to read and understand</a:t>
            </a:r>
          </a:p>
          <a:p>
            <a:pPr algn="just" fontAlgn="base"/>
            <a:r>
              <a:rPr lang="en-US" dirty="0" smtClean="0"/>
              <a:t>User Friendly</a:t>
            </a:r>
          </a:p>
          <a:p>
            <a:pPr algn="just" fontAlgn="base"/>
            <a:r>
              <a:rPr lang="en-US" dirty="0" smtClean="0"/>
              <a:t>Easier to Maintain</a:t>
            </a:r>
          </a:p>
          <a:p>
            <a:pPr algn="just" fontAlgn="base"/>
            <a:r>
              <a:rPr lang="en-US" dirty="0" smtClean="0">
                <a:solidFill>
                  <a:srgbClr val="C00000"/>
                </a:solidFill>
              </a:rPr>
              <a:t>Mainly problem based instead of being machine based</a:t>
            </a:r>
          </a:p>
          <a:p>
            <a:pPr algn="just" fontAlgn="base"/>
            <a:r>
              <a:rPr lang="en-US" dirty="0" smtClean="0"/>
              <a:t>Development is easier as it requires less effort and time</a:t>
            </a:r>
          </a:p>
          <a:p>
            <a:pPr algn="just" fontAlgn="base"/>
            <a:r>
              <a:rPr lang="en-US" dirty="0" smtClean="0">
                <a:solidFill>
                  <a:srgbClr val="00B050"/>
                </a:solidFill>
              </a:rPr>
              <a:t>Easier to Debug</a:t>
            </a:r>
          </a:p>
          <a:p>
            <a:pPr algn="just" fontAlgn="base"/>
            <a:r>
              <a:rPr lang="en-US" dirty="0" smtClean="0"/>
              <a:t>Machine-Independent, mostly.</a:t>
            </a:r>
          </a:p>
          <a:p>
            <a:pPr algn="just"/>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Disadvantages of Structured Programming</a:t>
            </a:r>
            <a:endParaRPr lang="en-US" dirty="0"/>
          </a:p>
        </p:txBody>
      </p:sp>
      <p:sp>
        <p:nvSpPr>
          <p:cNvPr id="3" name="Content Placeholder 2"/>
          <p:cNvSpPr>
            <a:spLocks noGrp="1"/>
          </p:cNvSpPr>
          <p:nvPr>
            <p:ph idx="1"/>
          </p:nvPr>
        </p:nvSpPr>
        <p:spPr/>
        <p:txBody>
          <a:bodyPr>
            <a:normAutofit/>
          </a:bodyPr>
          <a:lstStyle/>
          <a:p>
            <a:pPr algn="just" fontAlgn="base"/>
            <a:r>
              <a:rPr lang="en-US" dirty="0" smtClean="0"/>
              <a:t>Since it is Machine-Independent, So it takes </a:t>
            </a:r>
            <a:r>
              <a:rPr lang="en-US" dirty="0" smtClean="0">
                <a:solidFill>
                  <a:srgbClr val="00B050"/>
                </a:solidFill>
              </a:rPr>
              <a:t>time to convert into machine code.</a:t>
            </a:r>
          </a:p>
          <a:p>
            <a:pPr algn="just" fontAlgn="base"/>
            <a:r>
              <a:rPr lang="en-US" dirty="0" smtClean="0"/>
              <a:t>The </a:t>
            </a:r>
            <a:r>
              <a:rPr lang="en-US" dirty="0" smtClean="0">
                <a:solidFill>
                  <a:srgbClr val="C00000"/>
                </a:solidFill>
              </a:rPr>
              <a:t>program depends upon changeable factors like data-types. </a:t>
            </a:r>
            <a:r>
              <a:rPr lang="en-US" dirty="0" smtClean="0"/>
              <a:t>Therefore it needs to be updated with the need on the go.</a:t>
            </a:r>
          </a:p>
          <a:p>
            <a:pPr algn="just"/>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95400"/>
          </a:xfrm>
        </p:spPr>
        <p:txBody>
          <a:bodyPr>
            <a:noAutofit/>
          </a:bodyPr>
          <a:lstStyle/>
          <a:p>
            <a:r>
              <a:rPr lang="en-US" sz="3600" dirty="0" smtClean="0"/>
              <a:t>Programming Methodologies</a:t>
            </a:r>
            <a:br>
              <a:rPr lang="en-US" sz="3600" dirty="0" smtClean="0"/>
            </a:br>
            <a:r>
              <a:rPr lang="en-US" sz="3600" dirty="0" smtClean="0"/>
              <a:t>Top-Down and Bottom-up Programming</a:t>
            </a:r>
            <a:br>
              <a:rPr lang="en-US" sz="3600" dirty="0" smtClean="0"/>
            </a:br>
            <a:endParaRPr lang="en-US" sz="3600" dirty="0"/>
          </a:p>
        </p:txBody>
      </p:sp>
      <p:sp>
        <p:nvSpPr>
          <p:cNvPr id="3" name="Content Placeholder 2"/>
          <p:cNvSpPr>
            <a:spLocks noGrp="1"/>
          </p:cNvSpPr>
          <p:nvPr>
            <p:ph idx="1"/>
          </p:nvPr>
        </p:nvSpPr>
        <p:spPr/>
        <p:txBody>
          <a:bodyPr/>
          <a:lstStyle/>
          <a:p>
            <a:pPr algn="just"/>
            <a:r>
              <a:rPr lang="en-US" dirty="0" smtClean="0"/>
              <a:t>Program Design: </a:t>
            </a:r>
            <a:r>
              <a:rPr lang="en-US" b="1" dirty="0" smtClean="0"/>
              <a:t>Program design</a:t>
            </a:r>
            <a:r>
              <a:rPr lang="en-US" dirty="0" smtClean="0"/>
              <a:t> is the process of converting a set of requirements into a collection of commands or a program that can be executed on a computer system. A </a:t>
            </a:r>
            <a:r>
              <a:rPr lang="en-US" b="1" dirty="0" smtClean="0">
                <a:solidFill>
                  <a:srgbClr val="C00000"/>
                </a:solidFill>
              </a:rPr>
              <a:t>program</a:t>
            </a:r>
            <a:r>
              <a:rPr lang="en-US" dirty="0" smtClean="0">
                <a:solidFill>
                  <a:srgbClr val="C00000"/>
                </a:solidFill>
              </a:rPr>
              <a:t> is a series of instructions that the computer executes in order to perform some meaningful work</a:t>
            </a:r>
            <a:r>
              <a:rPr lang="en-US" dirty="0" smtClean="0"/>
              <a:t>.</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Top-Down Programming</a:t>
            </a:r>
            <a:endParaRPr lang="en-US" dirty="0"/>
          </a:p>
        </p:txBody>
      </p:sp>
      <p:sp>
        <p:nvSpPr>
          <p:cNvPr id="3" name="Content Placeholder 2"/>
          <p:cNvSpPr>
            <a:spLocks noGrp="1"/>
          </p:cNvSpPr>
          <p:nvPr>
            <p:ph idx="1"/>
          </p:nvPr>
        </p:nvSpPr>
        <p:spPr/>
        <p:txBody>
          <a:bodyPr>
            <a:normAutofit/>
          </a:bodyPr>
          <a:lstStyle/>
          <a:p>
            <a:pPr algn="just"/>
            <a:r>
              <a:rPr lang="en-US" b="1" dirty="0" smtClean="0"/>
              <a:t>Top down</a:t>
            </a:r>
            <a:r>
              <a:rPr lang="en-US" dirty="0" smtClean="0"/>
              <a:t> program design is an approach to program design that starts </a:t>
            </a:r>
            <a:r>
              <a:rPr lang="en-US" dirty="0" smtClean="0">
                <a:solidFill>
                  <a:srgbClr val="C00000"/>
                </a:solidFill>
              </a:rPr>
              <a:t>with the general concept and repeatedly breaks it down into its component parts. </a:t>
            </a:r>
            <a:r>
              <a:rPr lang="en-US" dirty="0" smtClean="0"/>
              <a:t>In other words, it starts with the abstract and continually subdivides it until it reaches the specific.</a:t>
            </a:r>
          </a:p>
          <a:p>
            <a:pPr algn="just"/>
            <a:r>
              <a:rPr lang="en-US" dirty="0" smtClean="0"/>
              <a:t>The basic idea in top-down approach is to break a complex algorithm or a problem into smaller segments called modules, this process is also called as </a:t>
            </a:r>
            <a:r>
              <a:rPr lang="en-US" i="1" dirty="0" smtClean="0">
                <a:solidFill>
                  <a:srgbClr val="0070C0"/>
                </a:solidFill>
              </a:rPr>
              <a:t>modularization.</a:t>
            </a:r>
            <a:r>
              <a:rPr lang="en-US" i="1" dirty="0" smtClean="0"/>
              <a:t> </a:t>
            </a:r>
            <a:r>
              <a:rPr lang="en-US" dirty="0" smtClean="0"/>
              <a:t>The modules are further decomposed </a:t>
            </a:r>
            <a:r>
              <a:rPr lang="en-US" dirty="0" smtClean="0">
                <a:solidFill>
                  <a:srgbClr val="00B050"/>
                </a:solidFill>
              </a:rPr>
              <a:t>until there is no space left for breaking the modules without hampering the originality</a:t>
            </a:r>
            <a:r>
              <a:rPr lang="en-US" dirty="0" smtClean="0"/>
              <a:t>.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Top-Down Programming</a:t>
            </a:r>
            <a:endParaRPr lang="en-US" dirty="0"/>
          </a:p>
        </p:txBody>
      </p:sp>
      <p:sp>
        <p:nvSpPr>
          <p:cNvPr id="3" name="Content Placeholder 2"/>
          <p:cNvSpPr>
            <a:spLocks noGrp="1"/>
          </p:cNvSpPr>
          <p:nvPr>
            <p:ph idx="1"/>
          </p:nvPr>
        </p:nvSpPr>
        <p:spPr/>
        <p:txBody>
          <a:bodyPr/>
          <a:lstStyle/>
          <a:p>
            <a:pPr algn="just"/>
            <a:r>
              <a:rPr lang="en-US" dirty="0" smtClean="0"/>
              <a:t>Example: Consider creating the prime factorization of a number like 1540. The steps involved might look like:</a:t>
            </a:r>
          </a:p>
          <a:p>
            <a:pPr algn="just"/>
            <a:r>
              <a:rPr lang="en-US" dirty="0" smtClean="0"/>
              <a:t>1540</a:t>
            </a:r>
          </a:p>
          <a:p>
            <a:pPr algn="just"/>
            <a:r>
              <a:rPr lang="en-US" dirty="0" smtClean="0"/>
              <a:t>2 x 770</a:t>
            </a:r>
          </a:p>
          <a:p>
            <a:pPr algn="just"/>
            <a:r>
              <a:rPr lang="en-US" dirty="0" smtClean="0"/>
              <a:t>2 x 2 x 385</a:t>
            </a:r>
          </a:p>
          <a:p>
            <a:pPr algn="just"/>
            <a:r>
              <a:rPr lang="en-US" dirty="0" smtClean="0"/>
              <a:t>2 x 2 x 5 x 77</a:t>
            </a:r>
          </a:p>
          <a:p>
            <a:pPr algn="just"/>
            <a:r>
              <a:rPr lang="en-US" dirty="0" smtClean="0"/>
              <a:t>2 x 2 x 5 x 7 x 11</a:t>
            </a:r>
          </a:p>
          <a:p>
            <a:pPr algn="just"/>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Bottom-up Programming</a:t>
            </a:r>
            <a:endParaRPr lang="en-US" dirty="0"/>
          </a:p>
        </p:txBody>
      </p:sp>
      <p:sp>
        <p:nvSpPr>
          <p:cNvPr id="3" name="Content Placeholder 2"/>
          <p:cNvSpPr>
            <a:spLocks noGrp="1"/>
          </p:cNvSpPr>
          <p:nvPr>
            <p:ph idx="1"/>
          </p:nvPr>
        </p:nvSpPr>
        <p:spPr/>
        <p:txBody>
          <a:bodyPr>
            <a:normAutofit/>
          </a:bodyPr>
          <a:lstStyle/>
          <a:p>
            <a:pPr algn="just"/>
            <a:r>
              <a:rPr lang="en-US" b="1" dirty="0" smtClean="0"/>
              <a:t>Bottom up</a:t>
            </a:r>
            <a:r>
              <a:rPr lang="en-US" dirty="0" smtClean="0"/>
              <a:t> program design works in the exact opposite way. It starts with the </a:t>
            </a:r>
            <a:r>
              <a:rPr lang="en-US" dirty="0" smtClean="0">
                <a:solidFill>
                  <a:srgbClr val="C00000"/>
                </a:solidFill>
              </a:rPr>
              <a:t>component parts and repeatedly combines them to achieve the general concept</a:t>
            </a:r>
            <a:r>
              <a:rPr lang="en-US" dirty="0" smtClean="0"/>
              <a:t>. In other words, it starts with the specific and continually combines it until it reaches the abstract. </a:t>
            </a:r>
          </a:p>
          <a:p>
            <a:pPr algn="just"/>
            <a:r>
              <a:rPr lang="en-US" dirty="0" smtClean="0"/>
              <a:t>In this approach we start working from the most basic level of problem solving and moving up in conjugation of several parts of the solution to achieve required results. The </a:t>
            </a:r>
            <a:r>
              <a:rPr lang="en-US" dirty="0" smtClean="0">
                <a:solidFill>
                  <a:srgbClr val="00B050"/>
                </a:solidFill>
              </a:rPr>
              <a:t>most fundamental units, modules and sub-modules are designed and solved individually, these units are then integrated together </a:t>
            </a:r>
            <a:r>
              <a:rPr lang="en-US" dirty="0" smtClean="0"/>
              <a:t>to get a more concrete base to problem solving.</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Bottom-up Programming</a:t>
            </a:r>
            <a:endParaRPr lang="en-US" dirty="0"/>
          </a:p>
        </p:txBody>
      </p:sp>
      <p:sp>
        <p:nvSpPr>
          <p:cNvPr id="3" name="Content Placeholder 2"/>
          <p:cNvSpPr>
            <a:spLocks noGrp="1"/>
          </p:cNvSpPr>
          <p:nvPr>
            <p:ph idx="1"/>
          </p:nvPr>
        </p:nvSpPr>
        <p:spPr/>
        <p:txBody>
          <a:bodyPr>
            <a:normAutofit/>
          </a:bodyPr>
          <a:lstStyle/>
          <a:p>
            <a:pPr algn="just"/>
            <a:r>
              <a:rPr lang="en-US" dirty="0" smtClean="0"/>
              <a:t>Example: Consider the factorization of 1540. For bottom up design the steps involved might look like:</a:t>
            </a:r>
          </a:p>
          <a:p>
            <a:pPr algn="just"/>
            <a:r>
              <a:rPr lang="en-US" dirty="0" smtClean="0"/>
              <a:t>2 x 2 x 5 x 7 x 11</a:t>
            </a:r>
          </a:p>
          <a:p>
            <a:pPr algn="just"/>
            <a:r>
              <a:rPr lang="en-US" dirty="0" smtClean="0"/>
              <a:t>2 x 2 x 5 x 77</a:t>
            </a:r>
          </a:p>
          <a:p>
            <a:pPr algn="just"/>
            <a:r>
              <a:rPr lang="en-US" dirty="0" smtClean="0"/>
              <a:t>2 x 2 x 385</a:t>
            </a:r>
          </a:p>
          <a:p>
            <a:pPr algn="just"/>
            <a:r>
              <a:rPr lang="en-US" dirty="0" smtClean="0"/>
              <a:t>2 x 770</a:t>
            </a:r>
          </a:p>
          <a:p>
            <a:pPr algn="just"/>
            <a:r>
              <a:rPr lang="en-US" dirty="0" smtClean="0"/>
              <a:t>1540</a:t>
            </a:r>
          </a:p>
          <a:p>
            <a:pPr algn="just"/>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nvPr>
        </p:nvGraphicFramePr>
        <p:xfrm>
          <a:off x="457200" y="1742440"/>
          <a:ext cx="8229600" cy="4582160"/>
        </p:xfrm>
        <a:graphic>
          <a:graphicData uri="http://schemas.openxmlformats.org/drawingml/2006/table">
            <a:tbl>
              <a:tblPr firstRow="1" bandRow="1">
                <a:tableStyleId>{93296810-A885-4BE3-A3E7-6D5BEEA58F35}</a:tableStyleId>
              </a:tblPr>
              <a:tblGrid>
                <a:gridCol w="4114800"/>
                <a:gridCol w="4114800"/>
              </a:tblGrid>
              <a:tr h="370840">
                <a:tc>
                  <a:txBody>
                    <a:bodyPr/>
                    <a:lstStyle/>
                    <a:p>
                      <a:pPr algn="ctr"/>
                      <a:r>
                        <a:rPr lang="en-US" dirty="0" smtClean="0"/>
                        <a:t>Top-</a:t>
                      </a:r>
                      <a:r>
                        <a:rPr lang="en-US" baseline="0" dirty="0" smtClean="0"/>
                        <a:t> Down </a:t>
                      </a:r>
                      <a:endParaRPr lang="en-US" dirty="0"/>
                    </a:p>
                  </a:txBody>
                  <a:tcPr/>
                </a:tc>
                <a:tc>
                  <a:txBody>
                    <a:bodyPr/>
                    <a:lstStyle/>
                    <a:p>
                      <a:pPr algn="ctr"/>
                      <a:r>
                        <a:rPr lang="en-US" dirty="0" smtClean="0"/>
                        <a:t>Bottom-up</a:t>
                      </a:r>
                      <a:endParaRPr lang="en-US" dirty="0"/>
                    </a:p>
                  </a:txBody>
                  <a:tcPr/>
                </a:tc>
              </a:tr>
              <a:tr h="370840">
                <a:tc>
                  <a:txBody>
                    <a:bodyPr/>
                    <a:lstStyle/>
                    <a:p>
                      <a:pPr algn="just"/>
                      <a:r>
                        <a:rPr lang="en-US" dirty="0" smtClean="0"/>
                        <a:t>Divides a problem</a:t>
                      </a:r>
                      <a:r>
                        <a:rPr lang="en-US" baseline="0" dirty="0" smtClean="0"/>
                        <a:t> </a:t>
                      </a:r>
                      <a:r>
                        <a:rPr lang="en-US" dirty="0" smtClean="0"/>
                        <a:t>into smaller units and then solve it.</a:t>
                      </a:r>
                      <a:endParaRPr lang="en-US" dirty="0"/>
                    </a:p>
                  </a:txBody>
                  <a:tcPr/>
                </a:tc>
                <a:tc>
                  <a:txBody>
                    <a:bodyPr/>
                    <a:lstStyle/>
                    <a:p>
                      <a:pPr algn="just"/>
                      <a:r>
                        <a:rPr lang="en-US" dirty="0" smtClean="0"/>
                        <a:t>Starts from solving small modules and adding them up together</a:t>
                      </a:r>
                      <a:endParaRPr lang="en-US" dirty="0"/>
                    </a:p>
                  </a:txBody>
                  <a:tcPr/>
                </a:tc>
              </a:tr>
              <a:tr h="370840">
                <a:tc>
                  <a:txBody>
                    <a:bodyPr/>
                    <a:lstStyle/>
                    <a:p>
                      <a:pPr algn="just"/>
                      <a:r>
                        <a:rPr lang="en-US" dirty="0" smtClean="0"/>
                        <a:t>This approach contains redundant information.</a:t>
                      </a:r>
                      <a:endParaRPr lang="en-US" dirty="0"/>
                    </a:p>
                  </a:txBody>
                  <a:tcPr/>
                </a:tc>
                <a:tc>
                  <a:txBody>
                    <a:bodyPr/>
                    <a:lstStyle/>
                    <a:p>
                      <a:pPr algn="just"/>
                      <a:r>
                        <a:rPr lang="en-US" dirty="0" smtClean="0"/>
                        <a:t>Redundancy can easily be eliminated.</a:t>
                      </a:r>
                      <a:endParaRPr lang="en-US" dirty="0"/>
                    </a:p>
                  </a:txBody>
                  <a:tcPr/>
                </a:tc>
              </a:tr>
              <a:tr h="370840">
                <a:tc>
                  <a:txBody>
                    <a:bodyPr/>
                    <a:lstStyle/>
                    <a:p>
                      <a:pPr algn="just"/>
                      <a:r>
                        <a:rPr lang="en-US" dirty="0" smtClean="0"/>
                        <a:t>A well-established communication is not required.</a:t>
                      </a:r>
                      <a:endParaRPr lang="en-US" dirty="0"/>
                    </a:p>
                  </a:txBody>
                  <a:tcPr/>
                </a:tc>
                <a:tc>
                  <a:txBody>
                    <a:bodyPr/>
                    <a:lstStyle/>
                    <a:p>
                      <a:pPr algn="just"/>
                      <a:r>
                        <a:rPr lang="en-US" dirty="0" smtClean="0"/>
                        <a:t>Communication among steps is mandatory.</a:t>
                      </a:r>
                      <a:endParaRPr lang="en-US" dirty="0"/>
                    </a:p>
                  </a:txBody>
                  <a:tcPr/>
                </a:tc>
              </a:tr>
              <a:tr h="370840">
                <a:tc>
                  <a:txBody>
                    <a:bodyPr/>
                    <a:lstStyle/>
                    <a:p>
                      <a:pPr algn="just"/>
                      <a:r>
                        <a:rPr lang="en-US" dirty="0" smtClean="0"/>
                        <a:t>The individual</a:t>
                      </a:r>
                      <a:r>
                        <a:rPr lang="en-US" baseline="0" dirty="0" smtClean="0"/>
                        <a:t> modules are thoroughly analyzed.</a:t>
                      </a:r>
                      <a:endParaRPr lang="en-US" dirty="0"/>
                    </a:p>
                  </a:txBody>
                  <a:tcPr/>
                </a:tc>
                <a:tc>
                  <a:txBody>
                    <a:bodyPr/>
                    <a:lstStyle/>
                    <a:p>
                      <a:pPr algn="just"/>
                      <a:r>
                        <a:rPr lang="en-US" dirty="0" smtClean="0"/>
                        <a:t>Works</a:t>
                      </a:r>
                      <a:r>
                        <a:rPr lang="en-US" baseline="0" dirty="0" smtClean="0"/>
                        <a:t> on the concept of data-hiding and encapsulation. </a:t>
                      </a:r>
                      <a:endParaRPr lang="en-US" dirty="0"/>
                    </a:p>
                  </a:txBody>
                  <a:tcPr/>
                </a:tc>
              </a:tr>
              <a:tr h="370840">
                <a:tc>
                  <a:txBody>
                    <a:bodyPr/>
                    <a:lstStyle/>
                    <a:p>
                      <a:pPr algn="just"/>
                      <a:r>
                        <a:rPr lang="en-US" dirty="0" smtClean="0"/>
                        <a:t>Structured programming languages</a:t>
                      </a:r>
                      <a:r>
                        <a:rPr lang="en-US" baseline="0" dirty="0" smtClean="0"/>
                        <a:t> such as C uses top down approach.</a:t>
                      </a:r>
                      <a:endParaRPr lang="en-US" dirty="0"/>
                    </a:p>
                  </a:txBody>
                  <a:tcPr/>
                </a:tc>
                <a:tc>
                  <a:txBody>
                    <a:bodyPr/>
                    <a:lstStyle/>
                    <a:p>
                      <a:pPr algn="just"/>
                      <a:r>
                        <a:rPr lang="en-US" dirty="0" smtClean="0"/>
                        <a:t>OOP languages like C++ and Java etc. uses bottom-up mechanism.</a:t>
                      </a:r>
                      <a:endParaRPr lang="en-US" dirty="0"/>
                    </a:p>
                  </a:txBody>
                  <a:tcPr/>
                </a:tc>
              </a:tr>
              <a:tr h="370840">
                <a:tc>
                  <a:txBody>
                    <a:bodyPr/>
                    <a:lstStyle/>
                    <a:p>
                      <a:pPr algn="just"/>
                      <a:r>
                        <a:rPr lang="en-US" dirty="0" smtClean="0"/>
                        <a:t>Relation among modules</a:t>
                      </a:r>
                      <a:r>
                        <a:rPr lang="en-US" baseline="0" dirty="0" smtClean="0"/>
                        <a:t> is not always required.</a:t>
                      </a:r>
                      <a:endParaRPr lang="en-US" dirty="0"/>
                    </a:p>
                  </a:txBody>
                  <a:tcPr/>
                </a:tc>
                <a:tc>
                  <a:txBody>
                    <a:bodyPr/>
                    <a:lstStyle/>
                    <a:p>
                      <a:pPr algn="just"/>
                      <a:r>
                        <a:rPr lang="en-US" dirty="0" smtClean="0"/>
                        <a:t>The modules must be related for better communication and work flow.</a:t>
                      </a:r>
                      <a:endParaRPr lang="en-US" dirty="0"/>
                    </a:p>
                  </a:txBody>
                  <a:tcPr/>
                </a:tc>
              </a:tr>
              <a:tr h="370840">
                <a:tc>
                  <a:txBody>
                    <a:bodyPr/>
                    <a:lstStyle/>
                    <a:p>
                      <a:pPr algn="just"/>
                      <a:endParaRPr lang="en-US"/>
                    </a:p>
                  </a:txBody>
                  <a:tcPr/>
                </a:tc>
                <a:tc>
                  <a:txBody>
                    <a:bodyPr/>
                    <a:lstStyle/>
                    <a:p>
                      <a:pPr algn="just"/>
                      <a:endParaRPr lang="en-US" dirty="0"/>
                    </a:p>
                  </a:txBody>
                  <a:tcPr/>
                </a:tc>
              </a:tr>
            </a:tbl>
          </a:graphicData>
        </a:graphic>
      </p:graphicFrame>
      <p:pic>
        <p:nvPicPr>
          <p:cNvPr id="1026" name="Picture 2" descr="Difference between Top-down and Bottom-up Approach in Programming"/>
          <p:cNvPicPr>
            <a:picLocks noChangeAspect="1" noChangeArrowheads="1"/>
          </p:cNvPicPr>
          <p:nvPr/>
        </p:nvPicPr>
        <p:blipFill>
          <a:blip r:embed="rId2"/>
          <a:srcRect/>
          <a:stretch>
            <a:fillRect/>
          </a:stretch>
        </p:blipFill>
        <p:spPr bwMode="auto">
          <a:xfrm>
            <a:off x="2667000" y="228600"/>
            <a:ext cx="3962400" cy="13716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bo</a:t>
            </a:r>
            <a:endParaRPr lang="en-US" dirty="0"/>
          </a:p>
        </p:txBody>
      </p:sp>
      <p:pic>
        <p:nvPicPr>
          <p:cNvPr id="1026" name="Picture 2" descr="C:\Users\ADEVEN\Desktop\reas1.PNG"/>
          <p:cNvPicPr>
            <a:picLocks noChangeAspect="1" noChangeArrowheads="1"/>
          </p:cNvPicPr>
          <p:nvPr/>
        </p:nvPicPr>
        <p:blipFill>
          <a:blip r:embed="rId2"/>
          <a:srcRect/>
          <a:stretch>
            <a:fillRect/>
          </a:stretch>
        </p:blipFill>
        <p:spPr bwMode="auto">
          <a:xfrm>
            <a:off x="0" y="0"/>
            <a:ext cx="9159670" cy="3733800"/>
          </a:xfrm>
          <a:prstGeom prst="rect">
            <a:avLst/>
          </a:prstGeom>
          <a:noFill/>
        </p:spPr>
      </p:pic>
      <p:sp>
        <p:nvSpPr>
          <p:cNvPr id="5" name="TextBox 4"/>
          <p:cNvSpPr txBox="1"/>
          <p:nvPr/>
        </p:nvSpPr>
        <p:spPr>
          <a:xfrm>
            <a:off x="533400" y="3494544"/>
            <a:ext cx="8305800" cy="2677656"/>
          </a:xfrm>
          <a:prstGeom prst="rect">
            <a:avLst/>
          </a:prstGeom>
          <a:noFill/>
        </p:spPr>
        <p:txBody>
          <a:bodyPr wrap="square" rtlCol="0">
            <a:spAutoFit/>
          </a:bodyPr>
          <a:lstStyle/>
          <a:p>
            <a:pPr algn="just"/>
            <a:r>
              <a:rPr lang="en-US" sz="2800" dirty="0" smtClean="0"/>
              <a:t>Q:1 Who lives on a floor immediately above P’s floor?</a:t>
            </a:r>
          </a:p>
          <a:p>
            <a:pPr algn="just"/>
            <a:r>
              <a:rPr lang="en-US" sz="2800" dirty="0" smtClean="0"/>
              <a:t>Q:2 On which floor does N live?</a:t>
            </a:r>
          </a:p>
          <a:p>
            <a:pPr algn="just"/>
            <a:r>
              <a:rPr lang="en-US" sz="2800" dirty="0" smtClean="0"/>
              <a:t>Q:3  Who amongst the following does live on 5</a:t>
            </a:r>
            <a:r>
              <a:rPr lang="en-US" sz="2800" baseline="30000" dirty="0" smtClean="0"/>
              <a:t>th</a:t>
            </a:r>
            <a:r>
              <a:rPr lang="en-US" sz="2800" dirty="0" smtClean="0"/>
              <a:t> floor?</a:t>
            </a:r>
          </a:p>
          <a:p>
            <a:pPr algn="just"/>
            <a:r>
              <a:rPr lang="en-US" sz="2800" dirty="0" smtClean="0"/>
              <a:t>Q:4  On which floor does O live?</a:t>
            </a:r>
          </a:p>
          <a:p>
            <a:pPr algn="just"/>
            <a:r>
              <a:rPr lang="en-US" sz="2800" dirty="0" smtClean="0"/>
              <a:t>Q:5 Who amongst the following live on the floors exactly between K and P? </a:t>
            </a:r>
            <a:endParaRPr lang="en-US"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Answers</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M</a:t>
            </a:r>
          </a:p>
          <a:p>
            <a:pPr marL="514350" indent="-514350">
              <a:buAutoNum type="arabicPeriod"/>
            </a:pPr>
            <a:r>
              <a:rPr lang="en-US" dirty="0" smtClean="0"/>
              <a:t>1</a:t>
            </a:r>
            <a:r>
              <a:rPr lang="en-US" baseline="30000" dirty="0" smtClean="0"/>
              <a:t>st</a:t>
            </a:r>
            <a:r>
              <a:rPr lang="en-US" dirty="0" smtClean="0"/>
              <a:t> </a:t>
            </a:r>
          </a:p>
          <a:p>
            <a:pPr marL="514350" indent="-514350">
              <a:buAutoNum type="arabicPeriod"/>
            </a:pPr>
            <a:r>
              <a:rPr lang="en-US" dirty="0" smtClean="0"/>
              <a:t>K</a:t>
            </a:r>
          </a:p>
          <a:p>
            <a:pPr marL="514350" indent="-514350">
              <a:buAutoNum type="arabicPeriod"/>
            </a:pPr>
            <a:r>
              <a:rPr lang="en-US" dirty="0" smtClean="0"/>
              <a:t>6</a:t>
            </a:r>
            <a:r>
              <a:rPr lang="en-US" baseline="30000" dirty="0" smtClean="0"/>
              <a:t>th</a:t>
            </a:r>
            <a:endParaRPr lang="en-US" dirty="0" smtClean="0"/>
          </a:p>
          <a:p>
            <a:pPr marL="514350" indent="-514350">
              <a:buAutoNum type="arabicPeriod"/>
            </a:pPr>
            <a:r>
              <a:rPr lang="en-US" dirty="0" smtClean="0"/>
              <a:t>L and M</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a:t>
            </a:r>
          </a:p>
          <a:p>
            <a:r>
              <a:rPr lang="en-US" dirty="0" smtClean="0"/>
              <a:t>K</a:t>
            </a:r>
          </a:p>
          <a:p>
            <a:r>
              <a:rPr lang="en-US" dirty="0" smtClean="0"/>
              <a:t>L</a:t>
            </a:r>
          </a:p>
          <a:p>
            <a:r>
              <a:rPr lang="en-US" dirty="0" smtClean="0"/>
              <a:t>M</a:t>
            </a:r>
          </a:p>
          <a:p>
            <a:r>
              <a:rPr lang="en-US" dirty="0" smtClean="0"/>
              <a:t>P</a:t>
            </a:r>
          </a:p>
          <a:p>
            <a:r>
              <a:rPr lang="en-US" dirty="0" smtClean="0"/>
              <a:t>N</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4759</TotalTime>
  <Words>2301</Words>
  <Application>Microsoft Office PowerPoint</Application>
  <PresentationFormat>On-screen Show (4:3)</PresentationFormat>
  <Paragraphs>265</Paragraphs>
  <Slides>70</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Century Gothic</vt:lpstr>
      <vt:lpstr>Wingdings 3</vt:lpstr>
      <vt:lpstr>Wisp</vt:lpstr>
      <vt:lpstr>PowerPoint Presentation</vt:lpstr>
      <vt:lpstr>Concept of Problem Solving</vt:lpstr>
      <vt:lpstr>Concept of Problem Solving</vt:lpstr>
      <vt:lpstr>Concept of Problem Solving</vt:lpstr>
      <vt:lpstr>Concept of Problem Solving</vt:lpstr>
      <vt:lpstr>Program Design / How to write a Program</vt:lpstr>
      <vt:lpstr>Program Design / How to write a Program</vt:lpstr>
      <vt:lpstr>Program Design / How to write a Program</vt:lpstr>
      <vt:lpstr>Program Design / How to write a Program</vt:lpstr>
      <vt:lpstr>Program Design / How to write a Program</vt:lpstr>
      <vt:lpstr>PowerPoint Presentation</vt:lpstr>
      <vt:lpstr>Debugging</vt:lpstr>
      <vt:lpstr>Types of Errors </vt:lpstr>
      <vt:lpstr>Syntax errors</vt:lpstr>
      <vt:lpstr>Runtime Errors</vt:lpstr>
      <vt:lpstr>Semantic/Logical Errors</vt:lpstr>
      <vt:lpstr>Documentation</vt:lpstr>
      <vt:lpstr>Documentation</vt:lpstr>
      <vt:lpstr>Some guidelines for creating the documents</vt:lpstr>
      <vt:lpstr>Advantages of Documentation </vt:lpstr>
      <vt:lpstr>Example Documents </vt:lpstr>
      <vt:lpstr>Example Documents </vt:lpstr>
      <vt:lpstr>Techniques of Problem Solving</vt:lpstr>
      <vt:lpstr>Basic Symbols used in Flowchart Designs </vt:lpstr>
      <vt:lpstr>Basic Symbols used in Flowchart Designs </vt:lpstr>
      <vt:lpstr>Basic Symbols used in Flowchart Designs </vt:lpstr>
      <vt:lpstr>Basic Symbols used in Flowchart Designs </vt:lpstr>
      <vt:lpstr>Basic Symbols used in Flowchart Designs </vt:lpstr>
      <vt:lpstr>Basic Symbols used in Flowchart Designs </vt:lpstr>
      <vt:lpstr>Draw a flowchart to add two numbers entered by user.</vt:lpstr>
      <vt:lpstr>Determine and Output Whether Number N is Even or Odd </vt:lpstr>
      <vt:lpstr>PowerPoint Presentation</vt:lpstr>
      <vt:lpstr>Draw flowchart to find the largest among three different numbers entered by user.</vt:lpstr>
      <vt:lpstr>Is this number prime number or not?</vt:lpstr>
      <vt:lpstr>PowerPoint Presentation</vt:lpstr>
      <vt:lpstr>Factorial of a Number..?</vt:lpstr>
      <vt:lpstr>PowerPoint Presentation</vt:lpstr>
      <vt:lpstr>Decision Table</vt:lpstr>
      <vt:lpstr>Decision Table</vt:lpstr>
      <vt:lpstr>Decision Table Example</vt:lpstr>
      <vt:lpstr>Decision Table Example</vt:lpstr>
      <vt:lpstr>Decision Table Example</vt:lpstr>
      <vt:lpstr>Advantages of Decision table</vt:lpstr>
      <vt:lpstr>Disadvantages of Decision Table</vt:lpstr>
      <vt:lpstr>Algorithm</vt:lpstr>
      <vt:lpstr>Characteristics of an Algorithm</vt:lpstr>
      <vt:lpstr>Characteristics of an Algorithm</vt:lpstr>
      <vt:lpstr>Algorithm</vt:lpstr>
      <vt:lpstr>Example: Algorithm to add 3 numbers and print their sum:</vt:lpstr>
      <vt:lpstr>Algorithm, Pseudocode and Program </vt:lpstr>
      <vt:lpstr>Difference between Algorithm, Pseudocode and Program  </vt:lpstr>
      <vt:lpstr>Structured Programming Concepts</vt:lpstr>
      <vt:lpstr>Structured Programming Concepts</vt:lpstr>
      <vt:lpstr>Structured Programming Concepts</vt:lpstr>
      <vt:lpstr>Structured Programming Concepts</vt:lpstr>
      <vt:lpstr>Advantages of Structured Programming</vt:lpstr>
      <vt:lpstr>Disadvantages of Structured Programming</vt:lpstr>
      <vt:lpstr>Programming Methodologies Top-Down and Bottom-up Programming </vt:lpstr>
      <vt:lpstr>Top-Down Programming</vt:lpstr>
      <vt:lpstr>Top-Down Programming</vt:lpstr>
      <vt:lpstr>Bottom-up Programming</vt:lpstr>
      <vt:lpstr>Bottom-up Programming</vt:lpstr>
      <vt:lpstr>PowerPoint Presentation</vt:lpstr>
      <vt:lpstr>PowerPoint Presentation</vt:lpstr>
      <vt:lpstr>PowerPoint Presentation</vt:lpstr>
      <vt:lpstr>PowerPoint Presentation</vt:lpstr>
      <vt:lpstr>PowerPoint Presentation</vt:lpstr>
      <vt:lpstr>Answers</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ADEVEN</dc:creator>
  <cp:lastModifiedBy>hp</cp:lastModifiedBy>
  <cp:revision>89</cp:revision>
  <dcterms:created xsi:type="dcterms:W3CDTF">2006-08-16T00:00:00Z</dcterms:created>
  <dcterms:modified xsi:type="dcterms:W3CDTF">2022-07-25T08:10:03Z</dcterms:modified>
</cp:coreProperties>
</file>